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49"/>
  </p:notesMasterIdLst>
  <p:sldIdLst>
    <p:sldId id="256" r:id="rId2"/>
    <p:sldId id="257" r:id="rId3"/>
    <p:sldId id="305" r:id="rId4"/>
    <p:sldId id="306" r:id="rId5"/>
    <p:sldId id="300" r:id="rId6"/>
    <p:sldId id="301" r:id="rId7"/>
    <p:sldId id="302" r:id="rId8"/>
    <p:sldId id="303" r:id="rId9"/>
    <p:sldId id="304" r:id="rId10"/>
    <p:sldId id="260" r:id="rId11"/>
    <p:sldId id="261" r:id="rId12"/>
    <p:sldId id="285" r:id="rId13"/>
    <p:sldId id="284" r:id="rId14"/>
    <p:sldId id="299" r:id="rId15"/>
    <p:sldId id="287" r:id="rId16"/>
    <p:sldId id="298" r:id="rId17"/>
    <p:sldId id="286" r:id="rId18"/>
    <p:sldId id="263" r:id="rId19"/>
    <p:sldId id="264" r:id="rId20"/>
    <p:sldId id="266" r:id="rId21"/>
    <p:sldId id="270" r:id="rId22"/>
    <p:sldId id="288" r:id="rId23"/>
    <p:sldId id="271" r:id="rId24"/>
    <p:sldId id="272" r:id="rId25"/>
    <p:sldId id="289" r:id="rId26"/>
    <p:sldId id="290" r:id="rId27"/>
    <p:sldId id="291" r:id="rId28"/>
    <p:sldId id="312" r:id="rId29"/>
    <p:sldId id="313" r:id="rId30"/>
    <p:sldId id="314" r:id="rId31"/>
    <p:sldId id="316" r:id="rId32"/>
    <p:sldId id="315" r:id="rId33"/>
    <p:sldId id="317" r:id="rId34"/>
    <p:sldId id="307" r:id="rId35"/>
    <p:sldId id="310" r:id="rId36"/>
    <p:sldId id="292" r:id="rId37"/>
    <p:sldId id="293" r:id="rId38"/>
    <p:sldId id="294" r:id="rId39"/>
    <p:sldId id="295" r:id="rId40"/>
    <p:sldId id="297" r:id="rId41"/>
    <p:sldId id="308" r:id="rId42"/>
    <p:sldId id="309" r:id="rId43"/>
    <p:sldId id="274" r:id="rId44"/>
    <p:sldId id="275" r:id="rId45"/>
    <p:sldId id="276" r:id="rId46"/>
    <p:sldId id="279" r:id="rId47"/>
    <p:sldId id="29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EA1"/>
    <a:srgbClr val="E6F0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autoAdjust="0"/>
    <p:restoredTop sz="94660"/>
  </p:normalViewPr>
  <p:slideViewPr>
    <p:cSldViewPr snapToGrid="0">
      <p:cViewPr varScale="1">
        <p:scale>
          <a:sx n="73" d="100"/>
          <a:sy n="73" d="100"/>
        </p:scale>
        <p:origin x="564" y="60"/>
      </p:cViewPr>
      <p:guideLst/>
    </p:cSldViewPr>
  </p:slideViewPr>
  <p:notesTextViewPr>
    <p:cViewPr>
      <p:scale>
        <a:sx n="1" d="1"/>
        <a:sy n="1" d="1"/>
      </p:scale>
      <p:origin x="0" y="0"/>
    </p:cViewPr>
  </p:notesTextViewPr>
  <p:notesViewPr>
    <p:cSldViewPr snapToGrid="0">
      <p:cViewPr varScale="1">
        <p:scale>
          <a:sx n="85" d="100"/>
          <a:sy n="85" d="100"/>
        </p:scale>
        <p:origin x="39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D9472-E54C-4D3F-A1F2-F6917471A569}"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7A6C88F6-E117-42DB-919C-1AE27C5058C6}">
      <dgm:prSet custT="1"/>
      <dgm:spPr/>
      <dgm:t>
        <a:bodyPr/>
        <a:lstStyle/>
        <a:p>
          <a:r>
            <a:rPr lang="cs-CZ" sz="2200" b="1" dirty="0"/>
            <a:t>Rodičovské kompetence </a:t>
          </a:r>
          <a:r>
            <a:rPr lang="cs-CZ" sz="2200" dirty="0"/>
            <a:t>– schopnost rodičů vykonávat rodičovskou odpovědnost (povinnosti a práva rodičů) tak, aby potřeby dítěte byly naplňovány   (dítě prospívalo).</a:t>
          </a:r>
          <a:endParaRPr lang="en-US" sz="2200" dirty="0"/>
        </a:p>
      </dgm:t>
    </dgm:pt>
    <dgm:pt modelId="{51B72B46-1A43-4E20-8D8D-5660D7FFE0FB}" type="parTrans" cxnId="{A6D452BA-2DA1-46B3-B65A-5BCE63AACBFF}">
      <dgm:prSet/>
      <dgm:spPr/>
      <dgm:t>
        <a:bodyPr/>
        <a:lstStyle/>
        <a:p>
          <a:endParaRPr lang="en-US"/>
        </a:p>
      </dgm:t>
    </dgm:pt>
    <dgm:pt modelId="{3CF705F9-ABD9-40E1-B391-4020010479C5}" type="sibTrans" cxnId="{A6D452BA-2DA1-46B3-B65A-5BCE63AACBFF}">
      <dgm:prSet/>
      <dgm:spPr/>
      <dgm:t>
        <a:bodyPr/>
        <a:lstStyle/>
        <a:p>
          <a:endParaRPr lang="en-US"/>
        </a:p>
      </dgm:t>
    </dgm:pt>
    <dgm:pt modelId="{2BB24883-1C0F-4965-87A8-A178BDEAE8C4}">
      <dgm:prSet custT="1"/>
      <dgm:spPr/>
      <dgm:t>
        <a:bodyPr/>
        <a:lstStyle/>
        <a:p>
          <a:r>
            <a:rPr lang="cs-CZ" sz="2000" b="1" dirty="0"/>
            <a:t>Naprostá většina rodičů je dostatečně kompetentních. </a:t>
          </a:r>
          <a:r>
            <a:rPr lang="cs-CZ" sz="2000" dirty="0"/>
            <a:t>Odborná literatura hovoří o tom, že se jedná o více než 90% rodičů. Stát by měl v takových případech do rodiny </a:t>
          </a:r>
          <a:r>
            <a:rPr lang="cs-CZ" sz="2000" dirty="0" err="1"/>
            <a:t>ingerovat</a:t>
          </a:r>
          <a:r>
            <a:rPr lang="cs-CZ" sz="2000" dirty="0"/>
            <a:t> jen minimálně (více rodiny, méně státu).</a:t>
          </a:r>
          <a:endParaRPr lang="en-US" sz="2000" dirty="0"/>
        </a:p>
      </dgm:t>
    </dgm:pt>
    <dgm:pt modelId="{C6DB8FBA-FEB9-4BB9-B71D-B367C28340A7}" type="parTrans" cxnId="{87238AF3-9C70-4A6B-8643-6D70C5AD11D4}">
      <dgm:prSet/>
      <dgm:spPr/>
      <dgm:t>
        <a:bodyPr/>
        <a:lstStyle/>
        <a:p>
          <a:endParaRPr lang="en-US"/>
        </a:p>
      </dgm:t>
    </dgm:pt>
    <dgm:pt modelId="{80F54FC0-61F5-49BB-84C5-165BBBE6FE29}" type="sibTrans" cxnId="{87238AF3-9C70-4A6B-8643-6D70C5AD11D4}">
      <dgm:prSet/>
      <dgm:spPr/>
      <dgm:t>
        <a:bodyPr/>
        <a:lstStyle/>
        <a:p>
          <a:endParaRPr lang="en-US"/>
        </a:p>
      </dgm:t>
    </dgm:pt>
    <dgm:pt modelId="{7B30CFFD-B7EC-4AA0-A0E3-FE9EBF0ED99E}">
      <dgm:prSet/>
      <dgm:spPr/>
      <dgm:t>
        <a:bodyPr/>
        <a:lstStyle/>
        <a:p>
          <a:r>
            <a:rPr lang="cs-CZ" dirty="0"/>
            <a:t>Jsou to primárně dostatečně kompetentní rodiče, kteří rozhodují o osudu svého dítěte. </a:t>
          </a:r>
          <a:endParaRPr lang="en-US" dirty="0"/>
        </a:p>
      </dgm:t>
    </dgm:pt>
    <dgm:pt modelId="{F170C165-8772-469C-B647-1940F153E744}" type="parTrans" cxnId="{6C23DDB5-F9FB-422A-8A99-2670FE788B87}">
      <dgm:prSet/>
      <dgm:spPr/>
      <dgm:t>
        <a:bodyPr/>
        <a:lstStyle/>
        <a:p>
          <a:endParaRPr lang="en-US"/>
        </a:p>
      </dgm:t>
    </dgm:pt>
    <dgm:pt modelId="{9BEBE74B-26D8-4B05-92A6-231D82B3CDDF}" type="sibTrans" cxnId="{6C23DDB5-F9FB-422A-8A99-2670FE788B87}">
      <dgm:prSet/>
      <dgm:spPr/>
      <dgm:t>
        <a:bodyPr/>
        <a:lstStyle/>
        <a:p>
          <a:endParaRPr lang="en-US"/>
        </a:p>
      </dgm:t>
    </dgm:pt>
    <dgm:pt modelId="{2AD8F984-5DAE-4742-9B7E-3CB5394CF80A}" type="pres">
      <dgm:prSet presAssocID="{FD8D9472-E54C-4D3F-A1F2-F6917471A569}" presName="hierChild1" presStyleCnt="0">
        <dgm:presLayoutVars>
          <dgm:chPref val="1"/>
          <dgm:dir/>
          <dgm:animOne val="branch"/>
          <dgm:animLvl val="lvl"/>
          <dgm:resizeHandles/>
        </dgm:presLayoutVars>
      </dgm:prSet>
      <dgm:spPr/>
    </dgm:pt>
    <dgm:pt modelId="{3297F414-4EE1-4173-8B7A-83BC65ADCBC7}" type="pres">
      <dgm:prSet presAssocID="{7A6C88F6-E117-42DB-919C-1AE27C5058C6}" presName="hierRoot1" presStyleCnt="0"/>
      <dgm:spPr/>
    </dgm:pt>
    <dgm:pt modelId="{CB033DF7-020E-4F5C-ADB8-D0532391A7C4}" type="pres">
      <dgm:prSet presAssocID="{7A6C88F6-E117-42DB-919C-1AE27C5058C6}" presName="composite" presStyleCnt="0"/>
      <dgm:spPr/>
    </dgm:pt>
    <dgm:pt modelId="{21D70227-96C0-4CFF-8B93-C42D8C690A6E}" type="pres">
      <dgm:prSet presAssocID="{7A6C88F6-E117-42DB-919C-1AE27C5058C6}" presName="background" presStyleLbl="node0" presStyleIdx="0" presStyleCnt="3"/>
      <dgm:spPr/>
    </dgm:pt>
    <dgm:pt modelId="{69D4AAA9-6A1F-406C-BF06-75B90BA42879}" type="pres">
      <dgm:prSet presAssocID="{7A6C88F6-E117-42DB-919C-1AE27C5058C6}" presName="text" presStyleLbl="fgAcc0" presStyleIdx="0" presStyleCnt="3" custScaleX="698771" custScaleY="545511" custLinFactY="-100000" custLinFactNeighborX="42036" custLinFactNeighborY="-133023">
        <dgm:presLayoutVars>
          <dgm:chPref val="3"/>
        </dgm:presLayoutVars>
      </dgm:prSet>
      <dgm:spPr/>
    </dgm:pt>
    <dgm:pt modelId="{E16C270B-DB94-422C-97F3-03C6D7BF8A81}" type="pres">
      <dgm:prSet presAssocID="{7A6C88F6-E117-42DB-919C-1AE27C5058C6}" presName="hierChild2" presStyleCnt="0"/>
      <dgm:spPr/>
    </dgm:pt>
    <dgm:pt modelId="{30A5A6C9-164D-466C-B10C-8057AD5D1C9E}" type="pres">
      <dgm:prSet presAssocID="{2BB24883-1C0F-4965-87A8-A178BDEAE8C4}" presName="hierRoot1" presStyleCnt="0"/>
      <dgm:spPr/>
    </dgm:pt>
    <dgm:pt modelId="{D15AFD84-2849-43DA-801D-9DB48A659C39}" type="pres">
      <dgm:prSet presAssocID="{2BB24883-1C0F-4965-87A8-A178BDEAE8C4}" presName="composite" presStyleCnt="0"/>
      <dgm:spPr/>
    </dgm:pt>
    <dgm:pt modelId="{166818BE-7560-476A-A3D9-1300E9C2FCC5}" type="pres">
      <dgm:prSet presAssocID="{2BB24883-1C0F-4965-87A8-A178BDEAE8C4}" presName="background" presStyleLbl="node0" presStyleIdx="1" presStyleCnt="3"/>
      <dgm:spPr/>
    </dgm:pt>
    <dgm:pt modelId="{4E688E62-38E1-417C-9007-0FAFD6C269BB}" type="pres">
      <dgm:prSet presAssocID="{2BB24883-1C0F-4965-87A8-A178BDEAE8C4}" presName="text" presStyleLbl="fgAcc0" presStyleIdx="1" presStyleCnt="3" custScaleX="695597" custScaleY="573580" custLinFactX="100000" custLinFactY="-100000" custLinFactNeighborX="129004" custLinFactNeighborY="-180968">
        <dgm:presLayoutVars>
          <dgm:chPref val="3"/>
        </dgm:presLayoutVars>
      </dgm:prSet>
      <dgm:spPr/>
    </dgm:pt>
    <dgm:pt modelId="{277E2770-AF8C-4A7A-BD7F-FA6068C88958}" type="pres">
      <dgm:prSet presAssocID="{2BB24883-1C0F-4965-87A8-A178BDEAE8C4}" presName="hierChild2" presStyleCnt="0"/>
      <dgm:spPr/>
    </dgm:pt>
    <dgm:pt modelId="{2084259B-2C01-4A86-ABEB-0384B96A2B41}" type="pres">
      <dgm:prSet presAssocID="{7B30CFFD-B7EC-4AA0-A0E3-FE9EBF0ED99E}" presName="hierRoot1" presStyleCnt="0"/>
      <dgm:spPr/>
    </dgm:pt>
    <dgm:pt modelId="{E7B44225-B35A-4B49-B9C3-285FF92C0B7F}" type="pres">
      <dgm:prSet presAssocID="{7B30CFFD-B7EC-4AA0-A0E3-FE9EBF0ED99E}" presName="composite" presStyleCnt="0"/>
      <dgm:spPr/>
    </dgm:pt>
    <dgm:pt modelId="{DF5A022B-E63F-4EA4-A2B6-5A11B38C2BDE}" type="pres">
      <dgm:prSet presAssocID="{7B30CFFD-B7EC-4AA0-A0E3-FE9EBF0ED99E}" presName="background" presStyleLbl="node0" presStyleIdx="2" presStyleCnt="3"/>
      <dgm:spPr/>
    </dgm:pt>
    <dgm:pt modelId="{66067CEA-3C12-4185-BCB3-C3B801072C36}" type="pres">
      <dgm:prSet presAssocID="{7B30CFFD-B7EC-4AA0-A0E3-FE9EBF0ED99E}" presName="text" presStyleLbl="fgAcc0" presStyleIdx="2" presStyleCnt="3" custScaleX="421361" custScaleY="575265" custLinFactX="-313134" custLinFactY="100000" custLinFactNeighborX="-400000" custLinFactNeighborY="164665">
        <dgm:presLayoutVars>
          <dgm:chPref val="3"/>
        </dgm:presLayoutVars>
      </dgm:prSet>
      <dgm:spPr/>
    </dgm:pt>
    <dgm:pt modelId="{2E901B2C-468B-47F5-AAFF-7424E8D8BF99}" type="pres">
      <dgm:prSet presAssocID="{7B30CFFD-B7EC-4AA0-A0E3-FE9EBF0ED99E}" presName="hierChild2" presStyleCnt="0"/>
      <dgm:spPr/>
    </dgm:pt>
  </dgm:ptLst>
  <dgm:cxnLst>
    <dgm:cxn modelId="{BA35AA2D-E240-47CA-8FDE-07CB404B40DD}" type="presOf" srcId="{7A6C88F6-E117-42DB-919C-1AE27C5058C6}" destId="{69D4AAA9-6A1F-406C-BF06-75B90BA42879}" srcOrd="0" destOrd="0" presId="urn:microsoft.com/office/officeart/2005/8/layout/hierarchy1"/>
    <dgm:cxn modelId="{C8F81E73-B4EC-413E-8117-FACAAB8644A6}" type="presOf" srcId="{7B30CFFD-B7EC-4AA0-A0E3-FE9EBF0ED99E}" destId="{66067CEA-3C12-4185-BCB3-C3B801072C36}" srcOrd="0" destOrd="0" presId="urn:microsoft.com/office/officeart/2005/8/layout/hierarchy1"/>
    <dgm:cxn modelId="{6C23DDB5-F9FB-422A-8A99-2670FE788B87}" srcId="{FD8D9472-E54C-4D3F-A1F2-F6917471A569}" destId="{7B30CFFD-B7EC-4AA0-A0E3-FE9EBF0ED99E}" srcOrd="2" destOrd="0" parTransId="{F170C165-8772-469C-B647-1940F153E744}" sibTransId="{9BEBE74B-26D8-4B05-92A6-231D82B3CDDF}"/>
    <dgm:cxn modelId="{A6D452BA-2DA1-46B3-B65A-5BCE63AACBFF}" srcId="{FD8D9472-E54C-4D3F-A1F2-F6917471A569}" destId="{7A6C88F6-E117-42DB-919C-1AE27C5058C6}" srcOrd="0" destOrd="0" parTransId="{51B72B46-1A43-4E20-8D8D-5660D7FFE0FB}" sibTransId="{3CF705F9-ABD9-40E1-B391-4020010479C5}"/>
    <dgm:cxn modelId="{75638FCC-1982-45B6-BD17-05A0921E6CF5}" type="presOf" srcId="{2BB24883-1C0F-4965-87A8-A178BDEAE8C4}" destId="{4E688E62-38E1-417C-9007-0FAFD6C269BB}" srcOrd="0" destOrd="0" presId="urn:microsoft.com/office/officeart/2005/8/layout/hierarchy1"/>
    <dgm:cxn modelId="{7A41AECC-C33F-47D0-A943-113EDD82B153}" type="presOf" srcId="{FD8D9472-E54C-4D3F-A1F2-F6917471A569}" destId="{2AD8F984-5DAE-4742-9B7E-3CB5394CF80A}" srcOrd="0" destOrd="0" presId="urn:microsoft.com/office/officeart/2005/8/layout/hierarchy1"/>
    <dgm:cxn modelId="{87238AF3-9C70-4A6B-8643-6D70C5AD11D4}" srcId="{FD8D9472-E54C-4D3F-A1F2-F6917471A569}" destId="{2BB24883-1C0F-4965-87A8-A178BDEAE8C4}" srcOrd="1" destOrd="0" parTransId="{C6DB8FBA-FEB9-4BB9-B71D-B367C28340A7}" sibTransId="{80F54FC0-61F5-49BB-84C5-165BBBE6FE29}"/>
    <dgm:cxn modelId="{366DB780-AC07-45A7-AC18-4C719EA31355}" type="presParOf" srcId="{2AD8F984-5DAE-4742-9B7E-3CB5394CF80A}" destId="{3297F414-4EE1-4173-8B7A-83BC65ADCBC7}" srcOrd="0" destOrd="0" presId="urn:microsoft.com/office/officeart/2005/8/layout/hierarchy1"/>
    <dgm:cxn modelId="{0386A082-E085-4056-ADF5-0B6457B0D438}" type="presParOf" srcId="{3297F414-4EE1-4173-8B7A-83BC65ADCBC7}" destId="{CB033DF7-020E-4F5C-ADB8-D0532391A7C4}" srcOrd="0" destOrd="0" presId="urn:microsoft.com/office/officeart/2005/8/layout/hierarchy1"/>
    <dgm:cxn modelId="{813E31E8-BA39-46DD-9EC8-F76FFFE67355}" type="presParOf" srcId="{CB033DF7-020E-4F5C-ADB8-D0532391A7C4}" destId="{21D70227-96C0-4CFF-8B93-C42D8C690A6E}" srcOrd="0" destOrd="0" presId="urn:microsoft.com/office/officeart/2005/8/layout/hierarchy1"/>
    <dgm:cxn modelId="{1E826B38-D602-4BEB-AE4E-ED41602AFCD3}" type="presParOf" srcId="{CB033DF7-020E-4F5C-ADB8-D0532391A7C4}" destId="{69D4AAA9-6A1F-406C-BF06-75B90BA42879}" srcOrd="1" destOrd="0" presId="urn:microsoft.com/office/officeart/2005/8/layout/hierarchy1"/>
    <dgm:cxn modelId="{D19266B0-3434-46C8-A66F-22E0006A5B02}" type="presParOf" srcId="{3297F414-4EE1-4173-8B7A-83BC65ADCBC7}" destId="{E16C270B-DB94-422C-97F3-03C6D7BF8A81}" srcOrd="1" destOrd="0" presId="urn:microsoft.com/office/officeart/2005/8/layout/hierarchy1"/>
    <dgm:cxn modelId="{FC5E0D42-CCA4-47D8-A475-2C2E28CB90C8}" type="presParOf" srcId="{2AD8F984-5DAE-4742-9B7E-3CB5394CF80A}" destId="{30A5A6C9-164D-466C-B10C-8057AD5D1C9E}" srcOrd="1" destOrd="0" presId="urn:microsoft.com/office/officeart/2005/8/layout/hierarchy1"/>
    <dgm:cxn modelId="{8FDD30E2-2C42-4873-A2AE-9E16BD22469E}" type="presParOf" srcId="{30A5A6C9-164D-466C-B10C-8057AD5D1C9E}" destId="{D15AFD84-2849-43DA-801D-9DB48A659C39}" srcOrd="0" destOrd="0" presId="urn:microsoft.com/office/officeart/2005/8/layout/hierarchy1"/>
    <dgm:cxn modelId="{4DEA34AD-30C5-4082-884B-88A361C038E2}" type="presParOf" srcId="{D15AFD84-2849-43DA-801D-9DB48A659C39}" destId="{166818BE-7560-476A-A3D9-1300E9C2FCC5}" srcOrd="0" destOrd="0" presId="urn:microsoft.com/office/officeart/2005/8/layout/hierarchy1"/>
    <dgm:cxn modelId="{7B651265-F87A-4438-AD3F-1F1FDFC51183}" type="presParOf" srcId="{D15AFD84-2849-43DA-801D-9DB48A659C39}" destId="{4E688E62-38E1-417C-9007-0FAFD6C269BB}" srcOrd="1" destOrd="0" presId="urn:microsoft.com/office/officeart/2005/8/layout/hierarchy1"/>
    <dgm:cxn modelId="{4BE48A98-45E9-4D16-8725-A5AEE29D0E94}" type="presParOf" srcId="{30A5A6C9-164D-466C-B10C-8057AD5D1C9E}" destId="{277E2770-AF8C-4A7A-BD7F-FA6068C88958}" srcOrd="1" destOrd="0" presId="urn:microsoft.com/office/officeart/2005/8/layout/hierarchy1"/>
    <dgm:cxn modelId="{51CB54D9-8EF6-4770-9CB6-77F95877088E}" type="presParOf" srcId="{2AD8F984-5DAE-4742-9B7E-3CB5394CF80A}" destId="{2084259B-2C01-4A86-ABEB-0384B96A2B41}" srcOrd="2" destOrd="0" presId="urn:microsoft.com/office/officeart/2005/8/layout/hierarchy1"/>
    <dgm:cxn modelId="{65131166-F2EA-4329-A733-55C345B486FE}" type="presParOf" srcId="{2084259B-2C01-4A86-ABEB-0384B96A2B41}" destId="{E7B44225-B35A-4B49-B9C3-285FF92C0B7F}" srcOrd="0" destOrd="0" presId="urn:microsoft.com/office/officeart/2005/8/layout/hierarchy1"/>
    <dgm:cxn modelId="{3D4BAAAA-48AA-4D67-AEBE-B75BD323BB7E}" type="presParOf" srcId="{E7B44225-B35A-4B49-B9C3-285FF92C0B7F}" destId="{DF5A022B-E63F-4EA4-A2B6-5A11B38C2BDE}" srcOrd="0" destOrd="0" presId="urn:microsoft.com/office/officeart/2005/8/layout/hierarchy1"/>
    <dgm:cxn modelId="{E83A01BD-C780-4806-ABD8-AA145021646D}" type="presParOf" srcId="{E7B44225-B35A-4B49-B9C3-285FF92C0B7F}" destId="{66067CEA-3C12-4185-BCB3-C3B801072C36}" srcOrd="1" destOrd="0" presId="urn:microsoft.com/office/officeart/2005/8/layout/hierarchy1"/>
    <dgm:cxn modelId="{C9B0DD9C-549D-446B-8AEE-3C2CDE8DA05F}" type="presParOf" srcId="{2084259B-2C01-4A86-ABEB-0384B96A2B41}" destId="{2E901B2C-468B-47F5-AAFF-7424E8D8BF9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5ABE15-C65B-4542-88EA-0EEFC15EE761}"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cs-CZ"/>
        </a:p>
      </dgm:t>
    </dgm:pt>
    <dgm:pt modelId="{45CCCE36-E70F-4EDC-9FB0-F6B67239D088}">
      <dgm:prSet phldrT="[Text]"/>
      <dgm:spPr/>
      <dgm:t>
        <a:bodyPr/>
        <a:lstStyle/>
        <a:p>
          <a:r>
            <a:rPr lang="cs-CZ" dirty="0"/>
            <a:t>Dítě</a:t>
          </a:r>
        </a:p>
      </dgm:t>
    </dgm:pt>
    <dgm:pt modelId="{BEFE7D91-AC7A-4264-978A-CDECD7760F7A}" type="parTrans" cxnId="{963032B3-A120-424D-919F-9B10BE35F704}">
      <dgm:prSet/>
      <dgm:spPr/>
      <dgm:t>
        <a:bodyPr/>
        <a:lstStyle/>
        <a:p>
          <a:endParaRPr lang="cs-CZ"/>
        </a:p>
      </dgm:t>
    </dgm:pt>
    <dgm:pt modelId="{8E9C0B80-039C-46C0-AF1E-44B774B1B1A1}" type="sibTrans" cxnId="{963032B3-A120-424D-919F-9B10BE35F704}">
      <dgm:prSet/>
      <dgm:spPr/>
      <dgm:t>
        <a:bodyPr/>
        <a:lstStyle/>
        <a:p>
          <a:endParaRPr lang="cs-CZ"/>
        </a:p>
      </dgm:t>
    </dgm:pt>
    <dgm:pt modelId="{BC4A7538-E403-420C-9B77-D27EABD1E780}">
      <dgm:prSet phldrT="[Text]"/>
      <dgm:spPr/>
      <dgm:t>
        <a:bodyPr/>
        <a:lstStyle/>
        <a:p>
          <a:r>
            <a:rPr lang="cs-CZ" dirty="0"/>
            <a:t>Maminka</a:t>
          </a:r>
        </a:p>
      </dgm:t>
    </dgm:pt>
    <dgm:pt modelId="{B13F5737-7985-429C-B97A-64A33C4ED2BD}" type="parTrans" cxnId="{888101F6-8B81-4A1A-BE47-0EAFAD71F496}">
      <dgm:prSet/>
      <dgm:spPr/>
      <dgm:t>
        <a:bodyPr/>
        <a:lstStyle/>
        <a:p>
          <a:endParaRPr lang="cs-CZ"/>
        </a:p>
      </dgm:t>
    </dgm:pt>
    <dgm:pt modelId="{1717F0F9-04CE-4F5B-95FB-A9D241A450CF}" type="sibTrans" cxnId="{888101F6-8B81-4A1A-BE47-0EAFAD71F496}">
      <dgm:prSet/>
      <dgm:spPr/>
      <dgm:t>
        <a:bodyPr/>
        <a:lstStyle/>
        <a:p>
          <a:endParaRPr lang="cs-CZ"/>
        </a:p>
      </dgm:t>
    </dgm:pt>
    <dgm:pt modelId="{F7BEA71D-BE45-4C96-AECF-FA103586180C}">
      <dgm:prSet phldrT="[Text]"/>
      <dgm:spPr/>
      <dgm:t>
        <a:bodyPr/>
        <a:lstStyle/>
        <a:p>
          <a:r>
            <a:rPr lang="cs-CZ" dirty="0"/>
            <a:t>Tatínek</a:t>
          </a:r>
        </a:p>
      </dgm:t>
    </dgm:pt>
    <dgm:pt modelId="{06C4ADEB-714B-4170-A0AD-4FEB5F0048D2}" type="parTrans" cxnId="{EE0EFC69-583A-4A57-9C84-D8A344201FFF}">
      <dgm:prSet/>
      <dgm:spPr/>
      <dgm:t>
        <a:bodyPr/>
        <a:lstStyle/>
        <a:p>
          <a:endParaRPr lang="cs-CZ"/>
        </a:p>
      </dgm:t>
    </dgm:pt>
    <dgm:pt modelId="{8B8F3844-72D6-49F1-882A-CD9EB948B225}" type="sibTrans" cxnId="{EE0EFC69-583A-4A57-9C84-D8A344201FFF}">
      <dgm:prSet/>
      <dgm:spPr/>
      <dgm:t>
        <a:bodyPr/>
        <a:lstStyle/>
        <a:p>
          <a:endParaRPr lang="cs-CZ"/>
        </a:p>
      </dgm:t>
    </dgm:pt>
    <dgm:pt modelId="{E6742F78-A34C-4BF0-B9D3-D2C9BBBEE30A}">
      <dgm:prSet phldrT="[Text]"/>
      <dgm:spPr/>
      <dgm:t>
        <a:bodyPr/>
        <a:lstStyle/>
        <a:p>
          <a:r>
            <a:rPr lang="cs-CZ" dirty="0"/>
            <a:t>Nový partner matky</a:t>
          </a:r>
        </a:p>
      </dgm:t>
    </dgm:pt>
    <dgm:pt modelId="{56B78A34-E345-4A85-9C29-D6297B7E7C59}" type="parTrans" cxnId="{73C9BB0A-F987-4257-AA2F-9F36671B3583}">
      <dgm:prSet/>
      <dgm:spPr/>
      <dgm:t>
        <a:bodyPr/>
        <a:lstStyle/>
        <a:p>
          <a:endParaRPr lang="cs-CZ"/>
        </a:p>
      </dgm:t>
    </dgm:pt>
    <dgm:pt modelId="{88B9159F-9C39-4967-B877-998D4F7EF5B7}" type="sibTrans" cxnId="{73C9BB0A-F987-4257-AA2F-9F36671B3583}">
      <dgm:prSet/>
      <dgm:spPr/>
      <dgm:t>
        <a:bodyPr/>
        <a:lstStyle/>
        <a:p>
          <a:endParaRPr lang="cs-CZ"/>
        </a:p>
      </dgm:t>
    </dgm:pt>
    <dgm:pt modelId="{2B25D4EC-6EF2-4165-BDC7-BD0BFB743DAB}">
      <dgm:prSet phldrT="[Text]"/>
      <dgm:spPr/>
      <dgm:t>
        <a:bodyPr/>
        <a:lstStyle/>
        <a:p>
          <a:r>
            <a:rPr lang="cs-CZ" dirty="0"/>
            <a:t>Nová partnerka otce</a:t>
          </a:r>
        </a:p>
      </dgm:t>
    </dgm:pt>
    <dgm:pt modelId="{D2E6058A-EB09-49BB-A036-2D18EA383315}" type="parTrans" cxnId="{F51B95D7-FDD2-4F14-BC89-DE062A0334A4}">
      <dgm:prSet/>
      <dgm:spPr/>
      <dgm:t>
        <a:bodyPr/>
        <a:lstStyle/>
        <a:p>
          <a:endParaRPr lang="cs-CZ"/>
        </a:p>
      </dgm:t>
    </dgm:pt>
    <dgm:pt modelId="{BA26761C-C282-45DB-A9C9-60536CF54CED}" type="sibTrans" cxnId="{F51B95D7-FDD2-4F14-BC89-DE062A0334A4}">
      <dgm:prSet/>
      <dgm:spPr/>
      <dgm:t>
        <a:bodyPr/>
        <a:lstStyle/>
        <a:p>
          <a:endParaRPr lang="cs-CZ"/>
        </a:p>
      </dgm:t>
    </dgm:pt>
    <dgm:pt modelId="{A3B57785-BB79-4746-8D03-A80E71A995A4}" type="pres">
      <dgm:prSet presAssocID="{BE5ABE15-C65B-4542-88EA-0EEFC15EE761}" presName="diagram" presStyleCnt="0">
        <dgm:presLayoutVars>
          <dgm:chMax val="1"/>
          <dgm:dir/>
          <dgm:animLvl val="ctr"/>
          <dgm:resizeHandles val="exact"/>
        </dgm:presLayoutVars>
      </dgm:prSet>
      <dgm:spPr/>
    </dgm:pt>
    <dgm:pt modelId="{A63FBB17-6251-4CAE-9A45-A5B6DB740A4C}" type="pres">
      <dgm:prSet presAssocID="{BE5ABE15-C65B-4542-88EA-0EEFC15EE761}" presName="matrix" presStyleCnt="0"/>
      <dgm:spPr/>
    </dgm:pt>
    <dgm:pt modelId="{E70715BA-CE23-483A-A51A-17B48802B37F}" type="pres">
      <dgm:prSet presAssocID="{BE5ABE15-C65B-4542-88EA-0EEFC15EE761}" presName="tile1" presStyleLbl="node1" presStyleIdx="0" presStyleCnt="4" custLinFactNeighborX="-166" custLinFactNeighborY="801"/>
      <dgm:spPr/>
    </dgm:pt>
    <dgm:pt modelId="{B5BB1B99-92F8-45A3-8410-C7FBE903ED4C}" type="pres">
      <dgm:prSet presAssocID="{BE5ABE15-C65B-4542-88EA-0EEFC15EE761}" presName="tile1text" presStyleLbl="node1" presStyleIdx="0" presStyleCnt="4">
        <dgm:presLayoutVars>
          <dgm:chMax val="0"/>
          <dgm:chPref val="0"/>
          <dgm:bulletEnabled val="1"/>
        </dgm:presLayoutVars>
      </dgm:prSet>
      <dgm:spPr/>
    </dgm:pt>
    <dgm:pt modelId="{73249B44-0EC7-4B12-845E-D597D50E8026}" type="pres">
      <dgm:prSet presAssocID="{BE5ABE15-C65B-4542-88EA-0EEFC15EE761}" presName="tile2" presStyleLbl="node1" presStyleIdx="1" presStyleCnt="4" custLinFactNeighborY="-3602"/>
      <dgm:spPr/>
    </dgm:pt>
    <dgm:pt modelId="{B5DB2886-8BC9-4781-A884-54CEAFDD10F5}" type="pres">
      <dgm:prSet presAssocID="{BE5ABE15-C65B-4542-88EA-0EEFC15EE761}" presName="tile2text" presStyleLbl="node1" presStyleIdx="1" presStyleCnt="4">
        <dgm:presLayoutVars>
          <dgm:chMax val="0"/>
          <dgm:chPref val="0"/>
          <dgm:bulletEnabled val="1"/>
        </dgm:presLayoutVars>
      </dgm:prSet>
      <dgm:spPr/>
    </dgm:pt>
    <dgm:pt modelId="{8682CF86-6464-4398-B823-681E3CC5101E}" type="pres">
      <dgm:prSet presAssocID="{BE5ABE15-C65B-4542-88EA-0EEFC15EE761}" presName="tile3" presStyleLbl="node1" presStyleIdx="2" presStyleCnt="4"/>
      <dgm:spPr/>
    </dgm:pt>
    <dgm:pt modelId="{3A197B3E-6BE3-4097-8C1C-AB4ED3D4D3FB}" type="pres">
      <dgm:prSet presAssocID="{BE5ABE15-C65B-4542-88EA-0EEFC15EE761}" presName="tile3text" presStyleLbl="node1" presStyleIdx="2" presStyleCnt="4">
        <dgm:presLayoutVars>
          <dgm:chMax val="0"/>
          <dgm:chPref val="0"/>
          <dgm:bulletEnabled val="1"/>
        </dgm:presLayoutVars>
      </dgm:prSet>
      <dgm:spPr/>
    </dgm:pt>
    <dgm:pt modelId="{62913B9D-DAA3-4572-9F1F-09B692055DE5}" type="pres">
      <dgm:prSet presAssocID="{BE5ABE15-C65B-4542-88EA-0EEFC15EE761}" presName="tile4" presStyleLbl="node1" presStyleIdx="3" presStyleCnt="4"/>
      <dgm:spPr/>
    </dgm:pt>
    <dgm:pt modelId="{B6AA96F8-2E51-41E4-AE88-7F1595BB2F3C}" type="pres">
      <dgm:prSet presAssocID="{BE5ABE15-C65B-4542-88EA-0EEFC15EE761}" presName="tile4text" presStyleLbl="node1" presStyleIdx="3" presStyleCnt="4">
        <dgm:presLayoutVars>
          <dgm:chMax val="0"/>
          <dgm:chPref val="0"/>
          <dgm:bulletEnabled val="1"/>
        </dgm:presLayoutVars>
      </dgm:prSet>
      <dgm:spPr/>
    </dgm:pt>
    <dgm:pt modelId="{0FFC7B94-E1B8-468D-9A0C-5115FD512A0D}" type="pres">
      <dgm:prSet presAssocID="{BE5ABE15-C65B-4542-88EA-0EEFC15EE761}" presName="centerTile" presStyleLbl="fgShp" presStyleIdx="0" presStyleCnt="1">
        <dgm:presLayoutVars>
          <dgm:chMax val="0"/>
          <dgm:chPref val="0"/>
        </dgm:presLayoutVars>
      </dgm:prSet>
      <dgm:spPr/>
    </dgm:pt>
  </dgm:ptLst>
  <dgm:cxnLst>
    <dgm:cxn modelId="{54255805-584E-45CC-93D8-9B44BF63FBC4}" type="presOf" srcId="{E6742F78-A34C-4BF0-B9D3-D2C9BBBEE30A}" destId="{3A197B3E-6BE3-4097-8C1C-AB4ED3D4D3FB}" srcOrd="1" destOrd="0" presId="urn:microsoft.com/office/officeart/2005/8/layout/matrix1"/>
    <dgm:cxn modelId="{73C9BB0A-F987-4257-AA2F-9F36671B3583}" srcId="{45CCCE36-E70F-4EDC-9FB0-F6B67239D088}" destId="{E6742F78-A34C-4BF0-B9D3-D2C9BBBEE30A}" srcOrd="2" destOrd="0" parTransId="{56B78A34-E345-4A85-9C29-D6297B7E7C59}" sibTransId="{88B9159F-9C39-4967-B877-998D4F7EF5B7}"/>
    <dgm:cxn modelId="{A1BF3A0F-AF36-4F80-9A5B-B51947AA2D16}" type="presOf" srcId="{F7BEA71D-BE45-4C96-AECF-FA103586180C}" destId="{B5DB2886-8BC9-4781-A884-54CEAFDD10F5}" srcOrd="1" destOrd="0" presId="urn:microsoft.com/office/officeart/2005/8/layout/matrix1"/>
    <dgm:cxn modelId="{87B7861D-13A1-43AB-9F8F-C6EE24B6AE62}" type="presOf" srcId="{2B25D4EC-6EF2-4165-BDC7-BD0BFB743DAB}" destId="{B6AA96F8-2E51-41E4-AE88-7F1595BB2F3C}" srcOrd="1" destOrd="0" presId="urn:microsoft.com/office/officeart/2005/8/layout/matrix1"/>
    <dgm:cxn modelId="{F2FB0C2B-8A20-4D21-B0B6-68F6E32D7815}" type="presOf" srcId="{BC4A7538-E403-420C-9B77-D27EABD1E780}" destId="{B5BB1B99-92F8-45A3-8410-C7FBE903ED4C}" srcOrd="1" destOrd="0" presId="urn:microsoft.com/office/officeart/2005/8/layout/matrix1"/>
    <dgm:cxn modelId="{F60E9762-A0D3-4EC5-AFB0-6098FCC6A13D}" type="presOf" srcId="{BE5ABE15-C65B-4542-88EA-0EEFC15EE761}" destId="{A3B57785-BB79-4746-8D03-A80E71A995A4}" srcOrd="0" destOrd="0" presId="urn:microsoft.com/office/officeart/2005/8/layout/matrix1"/>
    <dgm:cxn modelId="{EE0EFC69-583A-4A57-9C84-D8A344201FFF}" srcId="{45CCCE36-E70F-4EDC-9FB0-F6B67239D088}" destId="{F7BEA71D-BE45-4C96-AECF-FA103586180C}" srcOrd="1" destOrd="0" parTransId="{06C4ADEB-714B-4170-A0AD-4FEB5F0048D2}" sibTransId="{8B8F3844-72D6-49F1-882A-CD9EB948B225}"/>
    <dgm:cxn modelId="{54090E93-99AD-477E-A0C4-15161F9D7379}" type="presOf" srcId="{E6742F78-A34C-4BF0-B9D3-D2C9BBBEE30A}" destId="{8682CF86-6464-4398-B823-681E3CC5101E}" srcOrd="0" destOrd="0" presId="urn:microsoft.com/office/officeart/2005/8/layout/matrix1"/>
    <dgm:cxn modelId="{963032B3-A120-424D-919F-9B10BE35F704}" srcId="{BE5ABE15-C65B-4542-88EA-0EEFC15EE761}" destId="{45CCCE36-E70F-4EDC-9FB0-F6B67239D088}" srcOrd="0" destOrd="0" parTransId="{BEFE7D91-AC7A-4264-978A-CDECD7760F7A}" sibTransId="{8E9C0B80-039C-46C0-AF1E-44B774B1B1A1}"/>
    <dgm:cxn modelId="{878956B6-DD6C-4839-983B-C785ED03CA79}" type="presOf" srcId="{45CCCE36-E70F-4EDC-9FB0-F6B67239D088}" destId="{0FFC7B94-E1B8-468D-9A0C-5115FD512A0D}" srcOrd="0" destOrd="0" presId="urn:microsoft.com/office/officeart/2005/8/layout/matrix1"/>
    <dgm:cxn modelId="{6F749EB6-519F-4E90-816D-69CB91BC978E}" type="presOf" srcId="{F7BEA71D-BE45-4C96-AECF-FA103586180C}" destId="{73249B44-0EC7-4B12-845E-D597D50E8026}" srcOrd="0" destOrd="0" presId="urn:microsoft.com/office/officeart/2005/8/layout/matrix1"/>
    <dgm:cxn modelId="{740B01CB-7A20-4B29-B370-79D03F43C1BB}" type="presOf" srcId="{2B25D4EC-6EF2-4165-BDC7-BD0BFB743DAB}" destId="{62913B9D-DAA3-4572-9F1F-09B692055DE5}" srcOrd="0" destOrd="0" presId="urn:microsoft.com/office/officeart/2005/8/layout/matrix1"/>
    <dgm:cxn modelId="{F51B95D7-FDD2-4F14-BC89-DE062A0334A4}" srcId="{45CCCE36-E70F-4EDC-9FB0-F6B67239D088}" destId="{2B25D4EC-6EF2-4165-BDC7-BD0BFB743DAB}" srcOrd="3" destOrd="0" parTransId="{D2E6058A-EB09-49BB-A036-2D18EA383315}" sibTransId="{BA26761C-C282-45DB-A9C9-60536CF54CED}"/>
    <dgm:cxn modelId="{48670AF5-8403-4AD2-A570-1B054B3D29C7}" type="presOf" srcId="{BC4A7538-E403-420C-9B77-D27EABD1E780}" destId="{E70715BA-CE23-483A-A51A-17B48802B37F}" srcOrd="0" destOrd="0" presId="urn:microsoft.com/office/officeart/2005/8/layout/matrix1"/>
    <dgm:cxn modelId="{888101F6-8B81-4A1A-BE47-0EAFAD71F496}" srcId="{45CCCE36-E70F-4EDC-9FB0-F6B67239D088}" destId="{BC4A7538-E403-420C-9B77-D27EABD1E780}" srcOrd="0" destOrd="0" parTransId="{B13F5737-7985-429C-B97A-64A33C4ED2BD}" sibTransId="{1717F0F9-04CE-4F5B-95FB-A9D241A450CF}"/>
    <dgm:cxn modelId="{5367B029-E0B0-425B-9C09-44833C269775}" type="presParOf" srcId="{A3B57785-BB79-4746-8D03-A80E71A995A4}" destId="{A63FBB17-6251-4CAE-9A45-A5B6DB740A4C}" srcOrd="0" destOrd="0" presId="urn:microsoft.com/office/officeart/2005/8/layout/matrix1"/>
    <dgm:cxn modelId="{C6A4A12A-6870-4423-B79B-1F6B1156422A}" type="presParOf" srcId="{A63FBB17-6251-4CAE-9A45-A5B6DB740A4C}" destId="{E70715BA-CE23-483A-A51A-17B48802B37F}" srcOrd="0" destOrd="0" presId="urn:microsoft.com/office/officeart/2005/8/layout/matrix1"/>
    <dgm:cxn modelId="{62BF7750-B644-441D-A0EA-A3685A01DCD6}" type="presParOf" srcId="{A63FBB17-6251-4CAE-9A45-A5B6DB740A4C}" destId="{B5BB1B99-92F8-45A3-8410-C7FBE903ED4C}" srcOrd="1" destOrd="0" presId="urn:microsoft.com/office/officeart/2005/8/layout/matrix1"/>
    <dgm:cxn modelId="{2A5AA9AD-6877-4C3A-8D2E-3334C1D55975}" type="presParOf" srcId="{A63FBB17-6251-4CAE-9A45-A5B6DB740A4C}" destId="{73249B44-0EC7-4B12-845E-D597D50E8026}" srcOrd="2" destOrd="0" presId="urn:microsoft.com/office/officeart/2005/8/layout/matrix1"/>
    <dgm:cxn modelId="{367FF9E2-F477-44DB-A1E9-61AB3753A33A}" type="presParOf" srcId="{A63FBB17-6251-4CAE-9A45-A5B6DB740A4C}" destId="{B5DB2886-8BC9-4781-A884-54CEAFDD10F5}" srcOrd="3" destOrd="0" presId="urn:microsoft.com/office/officeart/2005/8/layout/matrix1"/>
    <dgm:cxn modelId="{F0E2CDAC-2FE2-4399-B7B6-5D5CCCA6708E}" type="presParOf" srcId="{A63FBB17-6251-4CAE-9A45-A5B6DB740A4C}" destId="{8682CF86-6464-4398-B823-681E3CC5101E}" srcOrd="4" destOrd="0" presId="urn:microsoft.com/office/officeart/2005/8/layout/matrix1"/>
    <dgm:cxn modelId="{4E7F8D09-5E30-4F16-B4F9-C38D61BEFBBF}" type="presParOf" srcId="{A63FBB17-6251-4CAE-9A45-A5B6DB740A4C}" destId="{3A197B3E-6BE3-4097-8C1C-AB4ED3D4D3FB}" srcOrd="5" destOrd="0" presId="urn:microsoft.com/office/officeart/2005/8/layout/matrix1"/>
    <dgm:cxn modelId="{425B6576-4AB4-4697-8043-BE71F4E84896}" type="presParOf" srcId="{A63FBB17-6251-4CAE-9A45-A5B6DB740A4C}" destId="{62913B9D-DAA3-4572-9F1F-09B692055DE5}" srcOrd="6" destOrd="0" presId="urn:microsoft.com/office/officeart/2005/8/layout/matrix1"/>
    <dgm:cxn modelId="{1CB955AE-E5D2-4E16-93FB-8B03713EC407}" type="presParOf" srcId="{A63FBB17-6251-4CAE-9A45-A5B6DB740A4C}" destId="{B6AA96F8-2E51-41E4-AE88-7F1595BB2F3C}" srcOrd="7" destOrd="0" presId="urn:microsoft.com/office/officeart/2005/8/layout/matrix1"/>
    <dgm:cxn modelId="{273AB0D2-26F5-4765-974C-13F20CCB391F}" type="presParOf" srcId="{A3B57785-BB79-4746-8D03-A80E71A995A4}" destId="{0FFC7B94-E1B8-468D-9A0C-5115FD512A0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70227-96C0-4CFF-8B93-C42D8C690A6E}">
      <dsp:nvSpPr>
        <dsp:cNvPr id="0" name=""/>
        <dsp:cNvSpPr/>
      </dsp:nvSpPr>
      <dsp:spPr>
        <a:xfrm>
          <a:off x="270549" y="518039"/>
          <a:ext cx="4413351" cy="21878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4AAA9-6A1F-406C-BF06-75B90BA42879}">
      <dsp:nvSpPr>
        <dsp:cNvPr id="0" name=""/>
        <dsp:cNvSpPr/>
      </dsp:nvSpPr>
      <dsp:spPr>
        <a:xfrm>
          <a:off x="340725" y="584706"/>
          <a:ext cx="4413351" cy="218781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cs-CZ" sz="2200" b="1" kern="1200" dirty="0"/>
            <a:t>Rodičovské kompetence </a:t>
          </a:r>
          <a:r>
            <a:rPr lang="cs-CZ" sz="2200" kern="1200" dirty="0"/>
            <a:t>– schopnost rodičů vykonávat rodičovskou odpovědnost (povinnosti a práva rodičů) tak, aby potřeby dítěte byly naplňovány   (dítě prospívalo).</a:t>
          </a:r>
          <a:endParaRPr lang="en-US" sz="2200" kern="1200" dirty="0"/>
        </a:p>
      </dsp:txBody>
      <dsp:txXfrm>
        <a:off x="404804" y="648785"/>
        <a:ext cx="4285193" cy="2059658"/>
      </dsp:txXfrm>
    </dsp:sp>
    <dsp:sp modelId="{166818BE-7560-476A-A3D9-1300E9C2FCC5}">
      <dsp:nvSpPr>
        <dsp:cNvPr id="0" name=""/>
        <dsp:cNvSpPr/>
      </dsp:nvSpPr>
      <dsp:spPr>
        <a:xfrm>
          <a:off x="6005120" y="325751"/>
          <a:ext cx="4393305" cy="23003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88E62-38E1-417C-9007-0FAFD6C269BB}">
      <dsp:nvSpPr>
        <dsp:cNvPr id="0" name=""/>
        <dsp:cNvSpPr/>
      </dsp:nvSpPr>
      <dsp:spPr>
        <a:xfrm>
          <a:off x="6075296" y="392419"/>
          <a:ext cx="4393305" cy="23003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a:t>Naprostá většina rodičů je dostatečně kompetentních. </a:t>
          </a:r>
          <a:r>
            <a:rPr lang="cs-CZ" sz="2000" kern="1200" dirty="0"/>
            <a:t>Odborná literatura hovoří o tom, že se jedná o více než 90% rodičů. Stát by měl v takových případech do rodiny </a:t>
          </a:r>
          <a:r>
            <a:rPr lang="cs-CZ" sz="2000" kern="1200" dirty="0" err="1"/>
            <a:t>ingerovat</a:t>
          </a:r>
          <a:r>
            <a:rPr lang="cs-CZ" sz="2000" kern="1200" dirty="0"/>
            <a:t> jen minimálně (více rodiny, méně státu).</a:t>
          </a:r>
          <a:endParaRPr lang="en-US" sz="2000" kern="1200" dirty="0"/>
        </a:p>
      </dsp:txBody>
      <dsp:txXfrm>
        <a:off x="6142672" y="459795"/>
        <a:ext cx="4258553" cy="2165637"/>
      </dsp:txXfrm>
    </dsp:sp>
    <dsp:sp modelId="{DF5A022B-E63F-4EA4-A2B6-5A11B38C2BDE}">
      <dsp:nvSpPr>
        <dsp:cNvPr id="0" name=""/>
        <dsp:cNvSpPr/>
      </dsp:nvSpPr>
      <dsp:spPr>
        <a:xfrm>
          <a:off x="4588350" y="2514057"/>
          <a:ext cx="2661264" cy="23071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67CEA-3C12-4185-BCB3-C3B801072C36}">
      <dsp:nvSpPr>
        <dsp:cNvPr id="0" name=""/>
        <dsp:cNvSpPr/>
      </dsp:nvSpPr>
      <dsp:spPr>
        <a:xfrm>
          <a:off x="4658527" y="2580725"/>
          <a:ext cx="2661264" cy="23071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Jsou to primárně dostatečně kompetentní rodiče, kteří rozhodují o osudu svého dítěte. </a:t>
          </a:r>
          <a:endParaRPr lang="en-US" sz="2300" kern="1200" dirty="0"/>
        </a:p>
      </dsp:txBody>
      <dsp:txXfrm>
        <a:off x="4726101" y="2648299"/>
        <a:ext cx="2526116" cy="2171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715BA-CE23-483A-A51A-17B48802B37F}">
      <dsp:nvSpPr>
        <dsp:cNvPr id="0" name=""/>
        <dsp:cNvSpPr/>
      </dsp:nvSpPr>
      <dsp:spPr>
        <a:xfrm rot="16200000">
          <a:off x="1592381" y="-1583259"/>
          <a:ext cx="1138843" cy="432360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cs-CZ" sz="2300" kern="1200" dirty="0"/>
            <a:t>Maminka</a:t>
          </a:r>
        </a:p>
      </dsp:txBody>
      <dsp:txXfrm rot="5400000">
        <a:off x="0" y="9122"/>
        <a:ext cx="4323607" cy="854132"/>
      </dsp:txXfrm>
    </dsp:sp>
    <dsp:sp modelId="{73249B44-0EC7-4B12-845E-D597D50E8026}">
      <dsp:nvSpPr>
        <dsp:cNvPr id="0" name=""/>
        <dsp:cNvSpPr/>
      </dsp:nvSpPr>
      <dsp:spPr>
        <a:xfrm>
          <a:off x="4323607" y="0"/>
          <a:ext cx="4323607" cy="113884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cs-CZ" sz="2300" kern="1200" dirty="0"/>
            <a:t>Tatínek</a:t>
          </a:r>
        </a:p>
      </dsp:txBody>
      <dsp:txXfrm>
        <a:off x="4323607" y="0"/>
        <a:ext cx="4323607" cy="854132"/>
      </dsp:txXfrm>
    </dsp:sp>
    <dsp:sp modelId="{8682CF86-6464-4398-B823-681E3CC5101E}">
      <dsp:nvSpPr>
        <dsp:cNvPr id="0" name=""/>
        <dsp:cNvSpPr/>
      </dsp:nvSpPr>
      <dsp:spPr>
        <a:xfrm rot="10800000">
          <a:off x="0" y="1138843"/>
          <a:ext cx="4323607" cy="113884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cs-CZ" sz="2300" kern="1200" dirty="0"/>
            <a:t>Nový partner matky</a:t>
          </a:r>
        </a:p>
      </dsp:txBody>
      <dsp:txXfrm rot="10800000">
        <a:off x="0" y="1423554"/>
        <a:ext cx="4323607" cy="854132"/>
      </dsp:txXfrm>
    </dsp:sp>
    <dsp:sp modelId="{62913B9D-DAA3-4572-9F1F-09B692055DE5}">
      <dsp:nvSpPr>
        <dsp:cNvPr id="0" name=""/>
        <dsp:cNvSpPr/>
      </dsp:nvSpPr>
      <dsp:spPr>
        <a:xfrm rot="5400000">
          <a:off x="5915988" y="-453538"/>
          <a:ext cx="1138843" cy="432360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cs-CZ" sz="2300" kern="1200" dirty="0"/>
            <a:t>Nová partnerka otce</a:t>
          </a:r>
        </a:p>
      </dsp:txBody>
      <dsp:txXfrm rot="-5400000">
        <a:off x="4323607" y="1423555"/>
        <a:ext cx="4323607" cy="854132"/>
      </dsp:txXfrm>
    </dsp:sp>
    <dsp:sp modelId="{0FFC7B94-E1B8-468D-9A0C-5115FD512A0D}">
      <dsp:nvSpPr>
        <dsp:cNvPr id="0" name=""/>
        <dsp:cNvSpPr/>
      </dsp:nvSpPr>
      <dsp:spPr>
        <a:xfrm>
          <a:off x="3026524" y="854132"/>
          <a:ext cx="2594164" cy="56942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dirty="0"/>
            <a:t>Dítě</a:t>
          </a:r>
        </a:p>
      </dsp:txBody>
      <dsp:txXfrm>
        <a:off x="3054321" y="881929"/>
        <a:ext cx="2538570" cy="51382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20206D-D78D-954C-A21E-C9F342F4A662}" type="datetimeFigureOut">
              <a:rPr lang="cs-CZ" smtClean="0"/>
              <a:t>12.01.2026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3DBE0-7B5C-C742-89C6-9C9C1D99E20A}" type="slidenum">
              <a:rPr lang="cs-CZ" smtClean="0"/>
              <a:t>‹#›</a:t>
            </a:fld>
            <a:endParaRPr lang="cs-CZ"/>
          </a:p>
        </p:txBody>
      </p:sp>
    </p:spTree>
    <p:extLst>
      <p:ext uri="{BB962C8B-B14F-4D97-AF65-F5344CB8AC3E}">
        <p14:creationId xmlns:p14="http://schemas.microsoft.com/office/powerpoint/2010/main" val="143805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203DBE0-7B5C-C742-89C6-9C9C1D99E20A}" type="slidenum">
              <a:rPr lang="cs-CZ" smtClean="0"/>
              <a:t>35</a:t>
            </a:fld>
            <a:endParaRPr lang="cs-CZ"/>
          </a:p>
        </p:txBody>
      </p:sp>
    </p:spTree>
    <p:extLst>
      <p:ext uri="{BB962C8B-B14F-4D97-AF65-F5344CB8AC3E}">
        <p14:creationId xmlns:p14="http://schemas.microsoft.com/office/powerpoint/2010/main" val="108050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E7D73B4D-B32C-4238-A8C6-C1EDD44ABB34}" type="datetimeFigureOut">
              <a:rPr lang="cs-CZ" smtClean="0"/>
              <a:t>12.01.2026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F7B54C-53F7-4381-B6AD-AC13F72EA981}" type="slidenum">
              <a:rPr lang="cs-CZ" smtClean="0"/>
              <a:t>‹#›</a:t>
            </a:fld>
            <a:endParaRPr lang="cs-CZ"/>
          </a:p>
        </p:txBody>
      </p:sp>
    </p:spTree>
    <p:extLst>
      <p:ext uri="{BB962C8B-B14F-4D97-AF65-F5344CB8AC3E}">
        <p14:creationId xmlns:p14="http://schemas.microsoft.com/office/powerpoint/2010/main" val="165525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7D73B4D-B32C-4238-A8C6-C1EDD44ABB34}" type="datetimeFigureOut">
              <a:rPr lang="cs-CZ" smtClean="0"/>
              <a:t>12.01.2026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F7B54C-53F7-4381-B6AD-AC13F72EA981}" type="slidenum">
              <a:rPr lang="cs-CZ" smtClean="0"/>
              <a:t>‹#›</a:t>
            </a:fld>
            <a:endParaRPr lang="cs-CZ"/>
          </a:p>
        </p:txBody>
      </p:sp>
    </p:spTree>
    <p:extLst>
      <p:ext uri="{BB962C8B-B14F-4D97-AF65-F5344CB8AC3E}">
        <p14:creationId xmlns:p14="http://schemas.microsoft.com/office/powerpoint/2010/main" val="360855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7D73B4D-B32C-4238-A8C6-C1EDD44ABB34}" type="datetimeFigureOut">
              <a:rPr lang="cs-CZ" smtClean="0"/>
              <a:t>12.01.2026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F7B54C-53F7-4381-B6AD-AC13F72EA981}" type="slidenum">
              <a:rPr lang="cs-CZ" smtClean="0"/>
              <a:t>‹#›</a:t>
            </a:fld>
            <a:endParaRPr lang="cs-CZ"/>
          </a:p>
        </p:txBody>
      </p:sp>
    </p:spTree>
    <p:extLst>
      <p:ext uri="{BB962C8B-B14F-4D97-AF65-F5344CB8AC3E}">
        <p14:creationId xmlns:p14="http://schemas.microsoft.com/office/powerpoint/2010/main" val="283000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7D73B4D-B32C-4238-A8C6-C1EDD44ABB34}" type="datetimeFigureOut">
              <a:rPr lang="cs-CZ" smtClean="0"/>
              <a:t>12.01.2026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F7B54C-53F7-4381-B6AD-AC13F72EA981}" type="slidenum">
              <a:rPr lang="cs-CZ" smtClean="0"/>
              <a:t>‹#›</a:t>
            </a:fld>
            <a:endParaRPr lang="cs-CZ"/>
          </a:p>
        </p:txBody>
      </p:sp>
    </p:spTree>
    <p:extLst>
      <p:ext uri="{BB962C8B-B14F-4D97-AF65-F5344CB8AC3E}">
        <p14:creationId xmlns:p14="http://schemas.microsoft.com/office/powerpoint/2010/main" val="333104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7D73B4D-B32C-4238-A8C6-C1EDD44ABB34}" type="datetimeFigureOut">
              <a:rPr lang="cs-CZ" smtClean="0"/>
              <a:t>12.01.2026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7F7B54C-53F7-4381-B6AD-AC13F72EA981}" type="slidenum">
              <a:rPr lang="cs-CZ" smtClean="0"/>
              <a:t>‹#›</a:t>
            </a:fld>
            <a:endParaRPr lang="cs-CZ"/>
          </a:p>
        </p:txBody>
      </p:sp>
    </p:spTree>
    <p:extLst>
      <p:ext uri="{BB962C8B-B14F-4D97-AF65-F5344CB8AC3E}">
        <p14:creationId xmlns:p14="http://schemas.microsoft.com/office/powerpoint/2010/main" val="25886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7D73B4D-B32C-4238-A8C6-C1EDD44ABB34}" type="datetimeFigureOut">
              <a:rPr lang="cs-CZ" smtClean="0"/>
              <a:t>12.01.2026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F7B54C-53F7-4381-B6AD-AC13F72EA981}" type="slidenum">
              <a:rPr lang="cs-CZ" smtClean="0"/>
              <a:t>‹#›</a:t>
            </a:fld>
            <a:endParaRPr lang="cs-CZ"/>
          </a:p>
        </p:txBody>
      </p:sp>
    </p:spTree>
    <p:extLst>
      <p:ext uri="{BB962C8B-B14F-4D97-AF65-F5344CB8AC3E}">
        <p14:creationId xmlns:p14="http://schemas.microsoft.com/office/powerpoint/2010/main" val="123664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7D73B4D-B32C-4238-A8C6-C1EDD44ABB34}" type="datetimeFigureOut">
              <a:rPr lang="cs-CZ" smtClean="0"/>
              <a:t>12.01.2026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7F7B54C-53F7-4381-B6AD-AC13F72EA981}" type="slidenum">
              <a:rPr lang="cs-CZ" smtClean="0"/>
              <a:t>‹#›</a:t>
            </a:fld>
            <a:endParaRPr lang="cs-CZ"/>
          </a:p>
        </p:txBody>
      </p:sp>
    </p:spTree>
    <p:extLst>
      <p:ext uri="{BB962C8B-B14F-4D97-AF65-F5344CB8AC3E}">
        <p14:creationId xmlns:p14="http://schemas.microsoft.com/office/powerpoint/2010/main" val="53739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7D73B4D-B32C-4238-A8C6-C1EDD44ABB34}" type="datetimeFigureOut">
              <a:rPr lang="cs-CZ" smtClean="0"/>
              <a:t>12.01.2026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7F7B54C-53F7-4381-B6AD-AC13F72EA981}" type="slidenum">
              <a:rPr lang="cs-CZ" smtClean="0"/>
              <a:t>‹#›</a:t>
            </a:fld>
            <a:endParaRPr lang="cs-CZ"/>
          </a:p>
        </p:txBody>
      </p:sp>
    </p:spTree>
    <p:extLst>
      <p:ext uri="{BB962C8B-B14F-4D97-AF65-F5344CB8AC3E}">
        <p14:creationId xmlns:p14="http://schemas.microsoft.com/office/powerpoint/2010/main" val="204431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73B4D-B32C-4238-A8C6-C1EDD44ABB34}" type="datetimeFigureOut">
              <a:rPr lang="cs-CZ" smtClean="0"/>
              <a:t>12.01.2026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7F7B54C-53F7-4381-B6AD-AC13F72EA981}" type="slidenum">
              <a:rPr lang="cs-CZ" smtClean="0"/>
              <a:t>‹#›</a:t>
            </a:fld>
            <a:endParaRPr lang="cs-CZ"/>
          </a:p>
        </p:txBody>
      </p:sp>
    </p:spTree>
    <p:extLst>
      <p:ext uri="{BB962C8B-B14F-4D97-AF65-F5344CB8AC3E}">
        <p14:creationId xmlns:p14="http://schemas.microsoft.com/office/powerpoint/2010/main" val="337715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E7D73B4D-B32C-4238-A8C6-C1EDD44ABB34}" type="datetimeFigureOut">
              <a:rPr lang="cs-CZ" smtClean="0"/>
              <a:t>12.01.2026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F7B54C-53F7-4381-B6AD-AC13F72EA981}" type="slidenum">
              <a:rPr lang="cs-CZ" smtClean="0"/>
              <a:t>‹#›</a:t>
            </a:fld>
            <a:endParaRPr lang="cs-CZ"/>
          </a:p>
        </p:txBody>
      </p:sp>
    </p:spTree>
    <p:extLst>
      <p:ext uri="{BB962C8B-B14F-4D97-AF65-F5344CB8AC3E}">
        <p14:creationId xmlns:p14="http://schemas.microsoft.com/office/powerpoint/2010/main" val="222101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E7D73B4D-B32C-4238-A8C6-C1EDD44ABB34}" type="datetimeFigureOut">
              <a:rPr lang="cs-CZ" smtClean="0"/>
              <a:t>12.01.2026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7F7B54C-53F7-4381-B6AD-AC13F72EA981}" type="slidenum">
              <a:rPr lang="cs-CZ" smtClean="0"/>
              <a:t>‹#›</a:t>
            </a:fld>
            <a:endParaRPr lang="cs-CZ"/>
          </a:p>
        </p:txBody>
      </p:sp>
    </p:spTree>
    <p:extLst>
      <p:ext uri="{BB962C8B-B14F-4D97-AF65-F5344CB8AC3E}">
        <p14:creationId xmlns:p14="http://schemas.microsoft.com/office/powerpoint/2010/main" val="400079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73B4D-B32C-4238-A8C6-C1EDD44ABB34}" type="datetimeFigureOut">
              <a:rPr lang="cs-CZ" smtClean="0"/>
              <a:t>12.01.2026</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7B54C-53F7-4381-B6AD-AC13F72EA981}" type="slidenum">
              <a:rPr lang="cs-CZ" smtClean="0"/>
              <a:t>‹#›</a:t>
            </a:fld>
            <a:endParaRPr lang="cs-CZ"/>
          </a:p>
        </p:txBody>
      </p:sp>
    </p:spTree>
    <p:extLst>
      <p:ext uri="{BB962C8B-B14F-4D97-AF65-F5344CB8AC3E}">
        <p14:creationId xmlns:p14="http://schemas.microsoft.com/office/powerpoint/2010/main" val="715715130"/>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vyzivne.justice.c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ázek 8">
            <a:extLst>
              <a:ext uri="{FF2B5EF4-FFF2-40B4-BE49-F238E27FC236}">
                <a16:creationId xmlns:a16="http://schemas.microsoft.com/office/drawing/2014/main" id="{B5FE8CCC-B748-432C-B7F2-451CB66B8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75" y="2015799"/>
            <a:ext cx="4032621" cy="2822834"/>
          </a:xfrm>
          <a:prstGeom prst="rect">
            <a:avLst/>
          </a:prstGeom>
        </p:spPr>
      </p:pic>
      <p:sp>
        <p:nvSpPr>
          <p:cNvPr id="27" name="Right Triangle 2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7DDE319-BEF3-4B36-BE5E-1AFD9D601160}"/>
              </a:ext>
            </a:extLst>
          </p:cNvPr>
          <p:cNvSpPr>
            <a:spLocks noGrp="1"/>
          </p:cNvSpPr>
          <p:nvPr>
            <p:ph type="ctrTitle"/>
          </p:nvPr>
        </p:nvSpPr>
        <p:spPr>
          <a:xfrm>
            <a:off x="5450209" y="1056640"/>
            <a:ext cx="5799947" cy="3494398"/>
          </a:xfrm>
        </p:spPr>
        <p:txBody>
          <a:bodyPr anchor="b">
            <a:normAutofit/>
          </a:bodyPr>
          <a:lstStyle/>
          <a:p>
            <a:pPr algn="l"/>
            <a:r>
              <a:rPr lang="cs-CZ" sz="8000"/>
              <a:t>Edukační seminář pro rodiče</a:t>
            </a:r>
          </a:p>
        </p:txBody>
      </p:sp>
      <p:sp>
        <p:nvSpPr>
          <p:cNvPr id="3" name="Podnadpis 2">
            <a:extLst>
              <a:ext uri="{FF2B5EF4-FFF2-40B4-BE49-F238E27FC236}">
                <a16:creationId xmlns:a16="http://schemas.microsoft.com/office/drawing/2014/main" id="{85A4CA63-7241-4322-8CE6-7820F7C95DBD}"/>
              </a:ext>
            </a:extLst>
          </p:cNvPr>
          <p:cNvSpPr>
            <a:spLocks noGrp="1"/>
          </p:cNvSpPr>
          <p:nvPr>
            <p:ph type="subTitle" idx="1"/>
          </p:nvPr>
        </p:nvSpPr>
        <p:spPr>
          <a:xfrm>
            <a:off x="5450210" y="4582814"/>
            <a:ext cx="4041454" cy="1312657"/>
          </a:xfrm>
        </p:spPr>
        <p:txBody>
          <a:bodyPr anchor="t">
            <a:normAutofit/>
          </a:bodyPr>
          <a:lstStyle/>
          <a:p>
            <a:pPr algn="l"/>
            <a:r>
              <a:rPr lang="cs-CZ"/>
              <a:t>Okresní soud v Teplicích</a:t>
            </a:r>
          </a:p>
        </p:txBody>
      </p:sp>
      <p:pic>
        <p:nvPicPr>
          <p:cNvPr id="5" name="Obrázek 4" descr="Obsah obrázku text&#10;&#10;Popis byl vytvořen automaticky">
            <a:extLst>
              <a:ext uri="{FF2B5EF4-FFF2-40B4-BE49-F238E27FC236}">
                <a16:creationId xmlns:a16="http://schemas.microsoft.com/office/drawing/2014/main" id="{F870B5CD-37CE-4CE5-9BD7-BEAA91877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7" y="1728203"/>
            <a:ext cx="4786604" cy="2981540"/>
          </a:xfrm>
          <a:prstGeom prst="rect">
            <a:avLst/>
          </a:prstGeom>
        </p:spPr>
      </p:pic>
    </p:spTree>
    <p:extLst>
      <p:ext uri="{BB962C8B-B14F-4D97-AF65-F5344CB8AC3E}">
        <p14:creationId xmlns:p14="http://schemas.microsoft.com/office/powerpoint/2010/main" val="242794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EE8D185-8F53-43DF-AEAE-334837B86B06}"/>
              </a:ext>
            </a:extLst>
          </p:cNvPr>
          <p:cNvSpPr>
            <a:spLocks noGrp="1"/>
          </p:cNvSpPr>
          <p:nvPr>
            <p:ph type="title"/>
          </p:nvPr>
        </p:nvSpPr>
        <p:spPr>
          <a:xfrm>
            <a:off x="778123" y="681369"/>
            <a:ext cx="9984615" cy="240384"/>
          </a:xfrm>
        </p:spPr>
        <p:txBody>
          <a:bodyPr>
            <a:normAutofit fontScale="90000"/>
          </a:bodyPr>
          <a:lstStyle/>
          <a:p>
            <a:r>
              <a:rPr lang="cs-CZ" sz="4000" b="1" dirty="0"/>
              <a:t>  </a:t>
            </a:r>
            <a:r>
              <a:rPr lang="cs-CZ" sz="3600" b="1" dirty="0"/>
              <a:t>Výživné</a:t>
            </a:r>
          </a:p>
        </p:txBody>
      </p:sp>
      <p:pic>
        <p:nvPicPr>
          <p:cNvPr id="6" name="Obrázek 5" descr="Obsah obrázku text, silueta&#10;&#10;Popis byl vytvořen automaticky">
            <a:extLst>
              <a:ext uri="{FF2B5EF4-FFF2-40B4-BE49-F238E27FC236}">
                <a16:creationId xmlns:a16="http://schemas.microsoft.com/office/drawing/2014/main" id="{849534C3-6CCA-432A-9D43-B91984CA855E}"/>
              </a:ext>
            </a:extLst>
          </p:cNvPr>
          <p:cNvPicPr>
            <a:picLocks noChangeAspect="1"/>
          </p:cNvPicPr>
          <p:nvPr/>
        </p:nvPicPr>
        <p:blipFill rotWithShape="1">
          <a:blip r:embed="rId2">
            <a:extLst>
              <a:ext uri="{28A0092B-C50C-407E-A947-70E740481C1C}">
                <a14:useLocalDpi xmlns:a14="http://schemas.microsoft.com/office/drawing/2010/main" val="0"/>
              </a:ext>
            </a:extLst>
          </a:blip>
          <a:srcRect t="11090" b="6374"/>
          <a:stretch/>
        </p:blipFill>
        <p:spPr>
          <a:xfrm>
            <a:off x="6096001" y="2987287"/>
            <a:ext cx="5413196" cy="3194501"/>
          </a:xfrm>
          <a:prstGeom prst="rect">
            <a:avLst/>
          </a:prstGeom>
        </p:spPr>
      </p:pic>
      <p:sp>
        <p:nvSpPr>
          <p:cNvPr id="3" name="Zástupný obsah 2">
            <a:extLst>
              <a:ext uri="{FF2B5EF4-FFF2-40B4-BE49-F238E27FC236}">
                <a16:creationId xmlns:a16="http://schemas.microsoft.com/office/drawing/2014/main" id="{3C7A2A96-568C-4113-A1F5-4C1B33B1F431}"/>
              </a:ext>
            </a:extLst>
          </p:cNvPr>
          <p:cNvSpPr>
            <a:spLocks noGrp="1"/>
          </p:cNvSpPr>
          <p:nvPr>
            <p:ph idx="1"/>
          </p:nvPr>
        </p:nvSpPr>
        <p:spPr>
          <a:xfrm>
            <a:off x="925026" y="3957892"/>
            <a:ext cx="4238257" cy="1335947"/>
          </a:xfrm>
        </p:spPr>
        <p:txBody>
          <a:bodyPr anchor="t">
            <a:normAutofit/>
          </a:bodyPr>
          <a:lstStyle/>
          <a:p>
            <a:pPr marL="0" indent="0">
              <a:buNone/>
            </a:pPr>
            <a:r>
              <a:rPr lang="cs-CZ" sz="2000" dirty="0"/>
              <a:t>Životní úroveň dítěte má být zásadně shodná s životní úrovní rodičů. Toto hledisko předchází hledisku odůvodněných potřeb dítěte.</a:t>
            </a:r>
          </a:p>
        </p:txBody>
      </p:sp>
      <p:sp>
        <p:nvSpPr>
          <p:cNvPr id="4" name="Obdélník 3"/>
          <p:cNvSpPr/>
          <p:nvPr/>
        </p:nvSpPr>
        <p:spPr>
          <a:xfrm>
            <a:off x="682803" y="979848"/>
            <a:ext cx="10300248" cy="3170099"/>
          </a:xfrm>
          <a:prstGeom prst="rect">
            <a:avLst/>
          </a:prstGeom>
        </p:spPr>
        <p:txBody>
          <a:bodyPr wrap="square">
            <a:spAutoFit/>
          </a:bodyPr>
          <a:lstStyle/>
          <a:p>
            <a:pPr marL="342900" indent="-342900" algn="just">
              <a:spcAft>
                <a:spcPts val="600"/>
              </a:spcAft>
              <a:buFont typeface="Arial" panose="020B0604020202020204" pitchFamily="34" charset="0"/>
              <a:buChar char="•"/>
            </a:pPr>
            <a:r>
              <a:rPr lang="cs-CZ" sz="2000" dirty="0"/>
              <a:t>vyživovací povinnost a právo na výživné není součástí rodičovské odpovědnosti, jejich trvání nezávisí na nabytí zletilosti ani svéprávnosti; výživné není určeno pouze na pokrytí základních potřeb (jídlo a oblečení), ale odůvodněných potřeb dítěte (dle individuálního posouzení podle konkrétních okolností případu)</a:t>
            </a:r>
          </a:p>
          <a:p>
            <a:pPr marL="342900" indent="-342900" algn="just">
              <a:spcAft>
                <a:spcPts val="600"/>
              </a:spcAft>
              <a:buFont typeface="Arial" panose="020B0604020202020204" pitchFamily="34" charset="0"/>
              <a:buChar char="•"/>
            </a:pPr>
            <a:r>
              <a:rPr lang="cs-CZ" sz="2000" dirty="0"/>
              <a:t>pokud rodiče vykonávají péči o dítě rovnocenně a oba se podílejí na výživě dítěte naturálně mohou současně uzavřít dohodu, že se jim výživné neurčuje</a:t>
            </a:r>
          </a:p>
          <a:p>
            <a:pPr marL="342900" indent="-342900" algn="just">
              <a:spcAft>
                <a:spcPts val="600"/>
              </a:spcAft>
              <a:buFont typeface="Arial" panose="020B0604020202020204" pitchFamily="34" charset="0"/>
              <a:buChar char="•"/>
            </a:pPr>
            <a:r>
              <a:rPr lang="cs-CZ" sz="2000" dirty="0"/>
              <a:t>soud při hodnocení odůvodněných potřeb dítěte přihlédne k jejich budoucí změně</a:t>
            </a:r>
          </a:p>
          <a:p>
            <a:pPr marL="342900" indent="-342900">
              <a:spcAft>
                <a:spcPts val="600"/>
              </a:spcAft>
              <a:buFont typeface="Arial" panose="020B0604020202020204" pitchFamily="34" charset="0"/>
              <a:buChar char="•"/>
            </a:pPr>
            <a:endParaRPr lang="cs-CZ" sz="2000" dirty="0"/>
          </a:p>
          <a:p>
            <a:pPr>
              <a:spcAft>
                <a:spcPts val="600"/>
              </a:spcAft>
            </a:pPr>
            <a:endParaRPr lang="cs-CZ" sz="2000" dirty="0"/>
          </a:p>
        </p:txBody>
      </p:sp>
    </p:spTree>
    <p:extLst>
      <p:ext uri="{BB962C8B-B14F-4D97-AF65-F5344CB8AC3E}">
        <p14:creationId xmlns:p14="http://schemas.microsoft.com/office/powerpoint/2010/main" val="387496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F597FD20-664A-43B1-B32E-CE48B1254D7B}"/>
              </a:ext>
            </a:extLst>
          </p:cNvPr>
          <p:cNvSpPr>
            <a:spLocks noGrp="1"/>
          </p:cNvSpPr>
          <p:nvPr>
            <p:ph idx="1"/>
          </p:nvPr>
        </p:nvSpPr>
        <p:spPr>
          <a:xfrm>
            <a:off x="886408" y="1035699"/>
            <a:ext cx="10011747" cy="4734166"/>
          </a:xfrm>
        </p:spPr>
        <p:txBody>
          <a:bodyPr anchor="t">
            <a:normAutofit/>
          </a:bodyPr>
          <a:lstStyle/>
          <a:p>
            <a:pPr algn="just">
              <a:spcAft>
                <a:spcPts val="1200"/>
              </a:spcAft>
            </a:pPr>
            <a:endParaRPr lang="cs-CZ" sz="1900" dirty="0"/>
          </a:p>
          <a:p>
            <a:pPr algn="just">
              <a:spcAft>
                <a:spcPts val="1200"/>
              </a:spcAft>
            </a:pPr>
            <a:r>
              <a:rPr lang="cs-CZ" sz="1900" dirty="0"/>
              <a:t>Ministerstvo spravedlnosti ČR zveřejnilo dne 20. 9. 2022 novou doporučující tabulku pro výpočet výše výživného – bližší informace lze nalézt na </a:t>
            </a:r>
            <a:r>
              <a:rPr lang="cs-CZ" sz="1800" u="sng" dirty="0">
                <a:hlinkClick r:id="rId2"/>
              </a:rPr>
              <a:t>https://vyzivne.justice.cz</a:t>
            </a:r>
            <a:r>
              <a:rPr lang="cs-CZ" sz="1800" dirty="0"/>
              <a:t> </a:t>
            </a:r>
          </a:p>
          <a:p>
            <a:pPr algn="just">
              <a:spcAft>
                <a:spcPts val="1200"/>
              </a:spcAft>
            </a:pPr>
            <a:r>
              <a:rPr lang="cs-CZ" sz="1900" dirty="0"/>
              <a:t>Určení konkrétní výše výživného je v rozhodovací pravomoci soudu. Při hodnocení schopností a možností rodiče soud zkoumá, zda jím dosahovaný příjem odpovídá příjmu, kterého by mohl dosahovat zejména vzhledem ke svému zdravotnímu stavu, vzdělání a kvalifikaci a také vzhledem k situaci a trhu práce v místě jeho pracoviště nebo bydliště.</a:t>
            </a:r>
          </a:p>
          <a:p>
            <a:pPr algn="just">
              <a:spcAft>
                <a:spcPts val="1200"/>
              </a:spcAft>
            </a:pPr>
            <a:r>
              <a:rPr lang="cs-CZ" sz="1900" dirty="0"/>
              <a:t>Minimální mzda stanovená nařízením vlády pro rok 2026 činí 22 400 Kč hrubého měsíčně.</a:t>
            </a:r>
          </a:p>
          <a:p>
            <a:pPr algn="just">
              <a:spcAft>
                <a:spcPts val="1200"/>
              </a:spcAft>
            </a:pPr>
            <a:r>
              <a:rPr lang="cs-CZ" sz="1900" dirty="0"/>
              <a:t>Výživné lze přiznat ode dne zahájení soudního řízení, u výživného pro nezletilé děti i za dobu nejdéle 3 roky zpětně od tohoto dne (podání návrhu na zahájení řízení).</a:t>
            </a:r>
          </a:p>
          <a:p>
            <a:pPr algn="just">
              <a:spcAft>
                <a:spcPts val="1200"/>
              </a:spcAft>
            </a:pPr>
            <a:r>
              <a:rPr lang="cs-CZ" sz="1900" b="1" dirty="0"/>
              <a:t>Spory o výživné nejsou a nemohou být podmínkou pro odpírání kontaktů dítěte s rodičem, naopak odpírání kontaktu dítěte s rodičem není důvodem pro nehrazení výživného!</a:t>
            </a:r>
            <a:endParaRPr lang="cs-CZ" sz="800" dirty="0"/>
          </a:p>
        </p:txBody>
      </p:sp>
    </p:spTree>
    <p:extLst>
      <p:ext uri="{BB962C8B-B14F-4D97-AF65-F5344CB8AC3E}">
        <p14:creationId xmlns:p14="http://schemas.microsoft.com/office/powerpoint/2010/main" val="115264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285240" y="859547"/>
            <a:ext cx="8074815" cy="936825"/>
          </a:xfrm>
        </p:spPr>
        <p:txBody>
          <a:bodyPr anchor="ctr">
            <a:normAutofit fontScale="90000"/>
          </a:bodyPr>
          <a:lstStyle/>
          <a:p>
            <a:r>
              <a:rPr lang="cs-CZ" sz="7200" b="1" dirty="0"/>
              <a:t>Bydliště dítěte</a:t>
            </a:r>
          </a:p>
        </p:txBody>
      </p:sp>
      <p:sp>
        <p:nvSpPr>
          <p:cNvPr id="3" name="Zástupný symbol pro obsah 2"/>
          <p:cNvSpPr>
            <a:spLocks noGrp="1"/>
          </p:cNvSpPr>
          <p:nvPr>
            <p:ph idx="1"/>
          </p:nvPr>
        </p:nvSpPr>
        <p:spPr>
          <a:xfrm>
            <a:off x="979714" y="1981555"/>
            <a:ext cx="10039739" cy="4132330"/>
          </a:xfrm>
        </p:spPr>
        <p:txBody>
          <a:bodyPr anchor="t">
            <a:normAutofit lnSpcReduction="10000"/>
          </a:bodyPr>
          <a:lstStyle/>
          <a:p>
            <a:pPr algn="just"/>
            <a:r>
              <a:rPr lang="cs-CZ" sz="2000" b="1" u="sng" dirty="0"/>
              <a:t>Součástí rodičovské odpovědnosti </a:t>
            </a:r>
            <a:r>
              <a:rPr lang="cs-CZ" sz="2000" dirty="0"/>
              <a:t>je i určení místa (obvyklého)</a:t>
            </a:r>
            <a:r>
              <a:rPr lang="cs-CZ" sz="2000" b="1" dirty="0"/>
              <a:t> </a:t>
            </a:r>
            <a:r>
              <a:rPr lang="cs-CZ" sz="2000" dirty="0"/>
              <a:t>bydliště dítěte. Tato odpovědnost přísluší </a:t>
            </a:r>
            <a:r>
              <a:rPr lang="cs-CZ" sz="2000" b="1" dirty="0"/>
              <a:t>oběma rodičům bez ohledu </a:t>
            </a:r>
            <a:r>
              <a:rPr lang="cs-CZ" sz="2000" dirty="0"/>
              <a:t>na to, jak bylo soudem rozhodnuto poměrech dítěte.</a:t>
            </a:r>
          </a:p>
          <a:p>
            <a:pPr algn="just"/>
            <a:r>
              <a:rPr lang="cs-CZ" sz="2000" b="1" dirty="0"/>
              <a:t>Oba rodiče </a:t>
            </a:r>
            <a:r>
              <a:rPr lang="cs-CZ" sz="2000" dirty="0"/>
              <a:t>se musí o bydlišti dítěte </a:t>
            </a:r>
            <a:r>
              <a:rPr lang="cs-CZ" sz="2000" b="1" dirty="0"/>
              <a:t>dohodnout</a:t>
            </a:r>
            <a:r>
              <a:rPr lang="cs-CZ" sz="2000" dirty="0"/>
              <a:t> (neplatí pro stěhování v rámci jednoho města a několika málo kilometrů od něj, pokud vzdálenost umožňuje zachování geografické a sociální stability života dítěte po rozchodu rodičů). </a:t>
            </a:r>
          </a:p>
          <a:p>
            <a:pPr algn="just"/>
            <a:r>
              <a:rPr lang="cs-CZ" sz="2000" dirty="0"/>
              <a:t>Pokud dohoda není možná, rozhoduje soud.</a:t>
            </a:r>
          </a:p>
          <a:p>
            <a:pPr algn="just"/>
            <a:r>
              <a:rPr lang="cs-CZ" sz="2000" dirty="0"/>
              <a:t>Ten může svým rozhodnutím nahradit nesouhlas jednoho z rodičů. Rozhodne tak ale jen za zcela </a:t>
            </a:r>
            <a:r>
              <a:rPr lang="cs-CZ" sz="2000" b="1" dirty="0"/>
              <a:t>výjimečných okolností</a:t>
            </a:r>
            <a:r>
              <a:rPr lang="cs-CZ" sz="2000" dirty="0"/>
              <a:t>, protože přemístění dítěte zásadně komplikuje další rodinný život, pro dítě i rodiče (dojíždění za rodičem, další vztahové změny).</a:t>
            </a:r>
          </a:p>
          <a:p>
            <a:pPr algn="just"/>
            <a:r>
              <a:rPr lang="cs-CZ" sz="2000" b="1" dirty="0"/>
              <a:t>Přemístění dítěte bez vědomí a bez dohody </a:t>
            </a:r>
            <a:r>
              <a:rPr lang="cs-CZ" sz="2000" dirty="0"/>
              <a:t>s druhým rodičem je pro dítě zraňující a jedná se o </a:t>
            </a:r>
            <a:r>
              <a:rPr lang="cs-CZ" sz="2000" b="1" dirty="0"/>
              <a:t>protiprávní</a:t>
            </a:r>
            <a:r>
              <a:rPr lang="cs-CZ" sz="2000" dirty="0"/>
              <a:t> chování a jde o jasné </a:t>
            </a:r>
            <a:r>
              <a:rPr lang="cs-CZ" sz="2000" b="1" dirty="0"/>
              <a:t>porušení</a:t>
            </a:r>
            <a:r>
              <a:rPr lang="cs-CZ" sz="2000" dirty="0"/>
              <a:t> rodičovské odpovědnosti (neplatí v případě přemístění dítě z důvodu ochrany proti domácímu násilí). Může být důvodem pro rozhodnutí soudu o změně poměrů dítěte. </a:t>
            </a:r>
            <a:endParaRPr lang="cs-CZ" sz="1300" dirty="0"/>
          </a:p>
        </p:txBody>
      </p:sp>
    </p:spTree>
    <p:extLst>
      <p:ext uri="{BB962C8B-B14F-4D97-AF65-F5344CB8AC3E}">
        <p14:creationId xmlns:p14="http://schemas.microsoft.com/office/powerpoint/2010/main" val="402496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22D4D7-B162-43B5-994A-F9A8B49F8BDE}"/>
              </a:ext>
            </a:extLst>
          </p:cNvPr>
          <p:cNvSpPr>
            <a:spLocks noGrp="1"/>
          </p:cNvSpPr>
          <p:nvPr>
            <p:ph type="title"/>
          </p:nvPr>
        </p:nvSpPr>
        <p:spPr/>
        <p:txBody>
          <a:bodyPr/>
          <a:lstStyle/>
          <a:p>
            <a:r>
              <a:rPr lang="cs-CZ" sz="4400" dirty="0"/>
              <a:t>Sdílené rodičovství</a:t>
            </a:r>
            <a:endParaRPr lang="cs-CZ" dirty="0"/>
          </a:p>
        </p:txBody>
      </p:sp>
      <p:sp>
        <p:nvSpPr>
          <p:cNvPr id="4" name="TextovéPole 3">
            <a:extLst>
              <a:ext uri="{FF2B5EF4-FFF2-40B4-BE49-F238E27FC236}">
                <a16:creationId xmlns:a16="http://schemas.microsoft.com/office/drawing/2014/main" id="{B7336183-6588-4353-9653-4A4B681A9A37}"/>
              </a:ext>
            </a:extLst>
          </p:cNvPr>
          <p:cNvSpPr txBox="1"/>
          <p:nvPr/>
        </p:nvSpPr>
        <p:spPr>
          <a:xfrm>
            <a:off x="755161" y="1494873"/>
            <a:ext cx="10681675" cy="461665"/>
          </a:xfrm>
          <a:prstGeom prst="rect">
            <a:avLst/>
          </a:prstGeom>
          <a:noFill/>
        </p:spPr>
        <p:txBody>
          <a:bodyPr wrap="square">
            <a:spAutoFit/>
          </a:bodyPr>
          <a:lstStyle/>
          <a:p>
            <a:r>
              <a:rPr lang="cs-CZ" sz="2400" dirty="0"/>
              <a:t>Uspořádání péče o děti tak, aby oba jeho rodiče mohli být nejlepšími možnými rodiči. </a:t>
            </a:r>
          </a:p>
        </p:txBody>
      </p:sp>
      <p:pic>
        <p:nvPicPr>
          <p:cNvPr id="8" name="Obrázek 7" descr="Obsah obrázku silueta&#10;&#10;Popis byl vytvořen automaticky">
            <a:extLst>
              <a:ext uri="{FF2B5EF4-FFF2-40B4-BE49-F238E27FC236}">
                <a16:creationId xmlns:a16="http://schemas.microsoft.com/office/drawing/2014/main" id="{DC6F3D50-7020-4AF1-A14D-86BCACE91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923" y="2616067"/>
            <a:ext cx="3726767" cy="2865470"/>
          </a:xfrm>
          <a:prstGeom prst="rect">
            <a:avLst/>
          </a:prstGeom>
        </p:spPr>
      </p:pic>
      <p:sp>
        <p:nvSpPr>
          <p:cNvPr id="10" name="TextovéPole 9">
            <a:extLst>
              <a:ext uri="{FF2B5EF4-FFF2-40B4-BE49-F238E27FC236}">
                <a16:creationId xmlns:a16="http://schemas.microsoft.com/office/drawing/2014/main" id="{2F89BA71-623F-490B-AE19-9675C2267E87}"/>
              </a:ext>
            </a:extLst>
          </p:cNvPr>
          <p:cNvSpPr txBox="1"/>
          <p:nvPr/>
        </p:nvSpPr>
        <p:spPr>
          <a:xfrm>
            <a:off x="2185615" y="2017107"/>
            <a:ext cx="7820769" cy="523220"/>
          </a:xfrm>
          <a:prstGeom prst="rect">
            <a:avLst/>
          </a:prstGeom>
          <a:ln w="28575">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cs-CZ" sz="2800" b="1" dirty="0"/>
              <a:t>PROČ SMĚŘOVAT KE SPOLEČNÉMU RODIČOVSTVÍ?</a:t>
            </a:r>
          </a:p>
        </p:txBody>
      </p:sp>
      <p:sp>
        <p:nvSpPr>
          <p:cNvPr id="6" name="TextovéPole 5">
            <a:extLst>
              <a:ext uri="{FF2B5EF4-FFF2-40B4-BE49-F238E27FC236}">
                <a16:creationId xmlns:a16="http://schemas.microsoft.com/office/drawing/2014/main" id="{13E10052-EFF6-4B23-874C-852831CD4CA4}"/>
              </a:ext>
            </a:extLst>
          </p:cNvPr>
          <p:cNvSpPr txBox="1"/>
          <p:nvPr/>
        </p:nvSpPr>
        <p:spPr>
          <a:xfrm>
            <a:off x="711200" y="5882666"/>
            <a:ext cx="10642600" cy="584775"/>
          </a:xfrm>
          <a:prstGeom prst="rect">
            <a:avLst/>
          </a:prstGeom>
          <a:ln w="44450">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spcAft>
                <a:spcPts val="600"/>
              </a:spcAft>
            </a:pPr>
            <a:r>
              <a:rPr lang="cs-CZ" sz="3200" dirty="0">
                <a:solidFill>
                  <a:schemeClr val="tx1"/>
                </a:solidFill>
              </a:rPr>
              <a:t>Měníte zásadně život svého dítěte, mějte to na paměti!</a:t>
            </a:r>
            <a:r>
              <a:rPr lang="cs-CZ" dirty="0">
                <a:solidFill>
                  <a:schemeClr val="tx1"/>
                </a:solidFill>
              </a:rPr>
              <a:t> </a:t>
            </a:r>
          </a:p>
        </p:txBody>
      </p:sp>
      <p:pic>
        <p:nvPicPr>
          <p:cNvPr id="5" name="Obrázek 4" descr="Obsah obrázku text&#10;&#10;Popis byl vytvořen automaticky">
            <a:extLst>
              <a:ext uri="{FF2B5EF4-FFF2-40B4-BE49-F238E27FC236}">
                <a16:creationId xmlns:a16="http://schemas.microsoft.com/office/drawing/2014/main" id="{90C3D4A8-3190-4D35-B658-C7FF4A76D944}"/>
              </a:ext>
            </a:extLst>
          </p:cNvPr>
          <p:cNvPicPr>
            <a:picLocks noChangeAspect="1"/>
          </p:cNvPicPr>
          <p:nvPr/>
        </p:nvPicPr>
        <p:blipFill rotWithShape="1">
          <a:blip r:embed="rId3">
            <a:extLst>
              <a:ext uri="{28A0092B-C50C-407E-A947-70E740481C1C}">
                <a14:useLocalDpi xmlns:a14="http://schemas.microsoft.com/office/drawing/2010/main" val="0"/>
              </a:ext>
            </a:extLst>
          </a:blip>
          <a:srcRect t="7149" b="3442"/>
          <a:stretch/>
        </p:blipFill>
        <p:spPr>
          <a:xfrm>
            <a:off x="3633923" y="2535757"/>
            <a:ext cx="3843528" cy="3324682"/>
          </a:xfrm>
          <a:prstGeom prst="rect">
            <a:avLst/>
          </a:prstGeom>
        </p:spPr>
      </p:pic>
    </p:spTree>
    <p:extLst>
      <p:ext uri="{BB962C8B-B14F-4D97-AF65-F5344CB8AC3E}">
        <p14:creationId xmlns:p14="http://schemas.microsoft.com/office/powerpoint/2010/main" val="24730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83FFB715-0BA4-4E37-9698-2745B9DB6A08}"/>
              </a:ext>
            </a:extLst>
          </p:cNvPr>
          <p:cNvSpPr txBox="1"/>
          <p:nvPr/>
        </p:nvSpPr>
        <p:spPr>
          <a:xfrm>
            <a:off x="989901" y="822120"/>
            <a:ext cx="10058400" cy="4142544"/>
          </a:xfrm>
          <a:prstGeom prst="rect">
            <a:avLst/>
          </a:prstGeom>
          <a:noFill/>
        </p:spPr>
        <p:txBody>
          <a:bodyPr wrap="square">
            <a:spAutoFit/>
          </a:bodyPr>
          <a:lstStyle/>
          <a:p>
            <a:pPr>
              <a:lnSpc>
                <a:spcPct val="107000"/>
              </a:lnSpc>
              <a:spcAft>
                <a:spcPts val="800"/>
              </a:spcAft>
            </a:pPr>
            <a:endParaRPr lang="cs-CZ"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TAKHLE NE !</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3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3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3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3200" dirty="0">
                <a:effectLst/>
                <a:latin typeface="Calibri" panose="020F0502020204030204" pitchFamily="34" charset="0"/>
                <a:ea typeface="Calibri" panose="020F0502020204030204" pitchFamily="34" charset="0"/>
                <a:cs typeface="Times New Roman" panose="02020603050405020304" pitchFamily="18" charset="0"/>
              </a:rPr>
              <a:t> </a:t>
            </a:r>
            <a:r>
              <a:rPr lang="cs-CZ"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cs-CZ"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TAKHLE ANO !</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a:extLst>
              <a:ext uri="{FF2B5EF4-FFF2-40B4-BE49-F238E27FC236}">
                <a16:creationId xmlns:a16="http://schemas.microsoft.com/office/drawing/2014/main" id="{B4017D64-7D45-463D-8721-DD5275E4BAD3}"/>
              </a:ext>
            </a:extLst>
          </p:cNvPr>
          <p:cNvPicPr>
            <a:picLocks noChangeAspect="1"/>
          </p:cNvPicPr>
          <p:nvPr/>
        </p:nvPicPr>
        <p:blipFill rotWithShape="1">
          <a:blip r:embed="rId2">
            <a:extLst>
              <a:ext uri="{28A0092B-C50C-407E-A947-70E740481C1C}">
                <a14:useLocalDpi xmlns:a14="http://schemas.microsoft.com/office/drawing/2010/main" val="0"/>
              </a:ext>
            </a:extLst>
          </a:blip>
          <a:srcRect l="22387" t="24946" r="54370" b="57154"/>
          <a:stretch/>
        </p:blipFill>
        <p:spPr bwMode="auto">
          <a:xfrm>
            <a:off x="4217439" y="745576"/>
            <a:ext cx="5981331" cy="2594984"/>
          </a:xfrm>
          <a:prstGeom prst="rect">
            <a:avLst/>
          </a:prstGeom>
          <a:ln>
            <a:noFill/>
          </a:ln>
          <a:extLst>
            <a:ext uri="{53640926-AAD7-44D8-BBD7-CCE9431645EC}">
              <a14:shadowObscured xmlns:a14="http://schemas.microsoft.com/office/drawing/2010/main"/>
            </a:ext>
          </a:extLst>
        </p:spPr>
      </p:pic>
      <p:pic>
        <p:nvPicPr>
          <p:cNvPr id="7" name="Obrázek 6">
            <a:extLst>
              <a:ext uri="{FF2B5EF4-FFF2-40B4-BE49-F238E27FC236}">
                <a16:creationId xmlns:a16="http://schemas.microsoft.com/office/drawing/2014/main" id="{809BF481-46E2-474A-8F96-7ECAFF70EE81}"/>
              </a:ext>
            </a:extLst>
          </p:cNvPr>
          <p:cNvPicPr>
            <a:picLocks noChangeAspect="1"/>
          </p:cNvPicPr>
          <p:nvPr/>
        </p:nvPicPr>
        <p:blipFill rotWithShape="1">
          <a:blip r:embed="rId3">
            <a:extLst>
              <a:ext uri="{28A0092B-C50C-407E-A947-70E740481C1C}">
                <a14:useLocalDpi xmlns:a14="http://schemas.microsoft.com/office/drawing/2010/main" val="0"/>
              </a:ext>
            </a:extLst>
          </a:blip>
          <a:srcRect l="26356" t="56241" r="56952" b="26188"/>
          <a:stretch/>
        </p:blipFill>
        <p:spPr bwMode="auto">
          <a:xfrm>
            <a:off x="5122503" y="3392793"/>
            <a:ext cx="4251150" cy="25169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800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964748" y="788566"/>
            <a:ext cx="9958148" cy="666238"/>
          </a:xfrm>
        </p:spPr>
        <p:txBody>
          <a:bodyPr vert="horz" lIns="91440" tIns="45720" rIns="91440" bIns="45720" rtlCol="0" anchor="ctr">
            <a:normAutofit fontScale="90000"/>
          </a:bodyPr>
          <a:lstStyle/>
          <a:p>
            <a:r>
              <a:rPr lang="en-US" sz="5000" b="1" kern="1200" dirty="0" err="1">
                <a:solidFill>
                  <a:schemeClr val="tx1"/>
                </a:solidFill>
                <a:latin typeface="+mj-lt"/>
                <a:ea typeface="+mj-ea"/>
                <a:cs typeface="+mj-cs"/>
              </a:rPr>
              <a:t>Rozpad</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rodiny</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znamená</a:t>
            </a:r>
            <a:r>
              <a:rPr lang="en-US" sz="5000" b="1" kern="1200" dirty="0">
                <a:solidFill>
                  <a:schemeClr val="tx1"/>
                </a:solidFill>
                <a:latin typeface="+mj-lt"/>
                <a:ea typeface="+mj-ea"/>
                <a:cs typeface="+mj-cs"/>
              </a:rPr>
              <a:t> pro </a:t>
            </a:r>
            <a:r>
              <a:rPr lang="en-US" sz="5000" b="1" kern="1200" dirty="0" err="1">
                <a:solidFill>
                  <a:schemeClr val="tx1"/>
                </a:solidFill>
                <a:latin typeface="+mj-lt"/>
                <a:ea typeface="+mj-ea"/>
                <a:cs typeface="+mj-cs"/>
              </a:rPr>
              <a:t>dítě</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změny</a:t>
            </a:r>
            <a:endParaRPr lang="en-US" sz="5000" b="1" kern="1200" dirty="0">
              <a:solidFill>
                <a:schemeClr val="tx1"/>
              </a:solidFill>
              <a:latin typeface="+mj-lt"/>
              <a:ea typeface="+mj-ea"/>
              <a:cs typeface="+mj-cs"/>
            </a:endParaRPr>
          </a:p>
        </p:txBody>
      </p:sp>
      <p:sp>
        <p:nvSpPr>
          <p:cNvPr id="3" name="Obdélník 2"/>
          <p:cNvSpPr/>
          <p:nvPr/>
        </p:nvSpPr>
        <p:spPr>
          <a:xfrm>
            <a:off x="746449" y="710971"/>
            <a:ext cx="10627567" cy="5363255"/>
          </a:xfrm>
          <a:prstGeom prst="rect">
            <a:avLst/>
          </a:prstGeom>
        </p:spPr>
        <p:txBody>
          <a:bodyPr vert="horz" lIns="91440" tIns="45720" rIns="91440" bIns="45720" rtlCol="0" anchor="t">
            <a:noAutofit/>
          </a:bodyPr>
          <a:lstStyle/>
          <a:p>
            <a:pPr lvl="0" indent="-228600" defTabSz="914400">
              <a:lnSpc>
                <a:spcPct val="90000"/>
              </a:lnSpc>
              <a:spcAft>
                <a:spcPts val="600"/>
              </a:spcAft>
              <a:buFont typeface="Arial" panose="020B0604020202020204" pitchFamily="34" charset="0"/>
              <a:buChar char="•"/>
            </a:pPr>
            <a:endParaRPr lang="cs-CZ" sz="1500" b="1" dirty="0"/>
          </a:p>
          <a:p>
            <a:pPr lvl="0" indent="-228600" defTabSz="914400">
              <a:lnSpc>
                <a:spcPct val="90000"/>
              </a:lnSpc>
              <a:spcAft>
                <a:spcPts val="600"/>
              </a:spcAft>
              <a:buFont typeface="Arial" panose="020B0604020202020204" pitchFamily="34" charset="0"/>
              <a:buChar char="•"/>
            </a:pPr>
            <a:endParaRPr lang="cs-CZ" sz="1500" b="1" dirty="0"/>
          </a:p>
          <a:p>
            <a:pPr lvl="0" indent="-228600" defTabSz="914400">
              <a:lnSpc>
                <a:spcPct val="90000"/>
              </a:lnSpc>
              <a:spcAft>
                <a:spcPts val="600"/>
              </a:spcAft>
              <a:buFont typeface="Arial" panose="020B0604020202020204" pitchFamily="34" charset="0"/>
              <a:buChar char="•"/>
            </a:pPr>
            <a:endParaRPr lang="cs-CZ" sz="1500" b="1" dirty="0"/>
          </a:p>
          <a:p>
            <a:pPr lvl="0" indent="-228600" defTabSz="914400">
              <a:lnSpc>
                <a:spcPct val="90000"/>
              </a:lnSpc>
              <a:spcAft>
                <a:spcPts val="600"/>
              </a:spcAft>
              <a:buFont typeface="Arial" panose="020B0604020202020204" pitchFamily="34" charset="0"/>
              <a:buChar char="•"/>
            </a:pPr>
            <a:r>
              <a:rPr lang="en-US" sz="2000" b="1" dirty="0" err="1"/>
              <a:t>Vztahové</a:t>
            </a:r>
            <a:r>
              <a:rPr lang="en-US" sz="2000" b="1" dirty="0"/>
              <a:t> </a:t>
            </a:r>
            <a:r>
              <a:rPr lang="en-US" sz="2000" b="1" dirty="0" err="1"/>
              <a:t>změny</a:t>
            </a:r>
            <a:r>
              <a:rPr lang="en-US" sz="2000" b="1" dirty="0"/>
              <a:t> </a:t>
            </a:r>
            <a:r>
              <a:rPr lang="en-US" sz="2000" dirty="0"/>
              <a:t> </a:t>
            </a:r>
          </a:p>
          <a:p>
            <a:pPr marL="742950" lvl="1" indent="-228600" defTabSz="914400">
              <a:lnSpc>
                <a:spcPct val="90000"/>
              </a:lnSpc>
              <a:spcAft>
                <a:spcPts val="600"/>
              </a:spcAft>
              <a:buFont typeface="Arial" panose="020B0604020202020204" pitchFamily="34" charset="0"/>
              <a:buChar char="•"/>
            </a:pPr>
            <a:r>
              <a:rPr lang="en-US" sz="2000" dirty="0" err="1"/>
              <a:t>Jako</a:t>
            </a:r>
            <a:r>
              <a:rPr lang="en-US" sz="2000" dirty="0"/>
              <a:t> </a:t>
            </a:r>
            <a:r>
              <a:rPr lang="en-US" sz="2000" dirty="0" err="1"/>
              <a:t>rodiče</a:t>
            </a:r>
            <a:r>
              <a:rPr lang="en-US" sz="2000" dirty="0"/>
              <a:t> </a:t>
            </a:r>
            <a:r>
              <a:rPr lang="en-US" sz="2000" dirty="0" err="1"/>
              <a:t>přestáváte</a:t>
            </a:r>
            <a:r>
              <a:rPr lang="en-US" sz="2000" dirty="0"/>
              <a:t> </a:t>
            </a:r>
            <a:r>
              <a:rPr lang="en-US" sz="2000" dirty="0" err="1"/>
              <a:t>žít</a:t>
            </a:r>
            <a:r>
              <a:rPr lang="en-US" sz="2000" dirty="0"/>
              <a:t>/</a:t>
            </a:r>
            <a:r>
              <a:rPr lang="en-US" sz="2000" dirty="0" err="1"/>
              <a:t>fungovat</a:t>
            </a:r>
            <a:r>
              <a:rPr lang="en-US" sz="2000" dirty="0"/>
              <a:t> </a:t>
            </a:r>
            <a:r>
              <a:rPr lang="en-US" sz="2000" dirty="0" err="1"/>
              <a:t>jako</a:t>
            </a:r>
            <a:r>
              <a:rPr lang="en-US" sz="2000" dirty="0"/>
              <a:t> </a:t>
            </a:r>
            <a:r>
              <a:rPr lang="en-US" sz="2000" dirty="0" err="1"/>
              <a:t>pár</a:t>
            </a:r>
            <a:r>
              <a:rPr lang="en-US" sz="2000" dirty="0"/>
              <a:t>, </a:t>
            </a:r>
            <a:r>
              <a:rPr lang="en-US" sz="2000" dirty="0" err="1"/>
              <a:t>mění</a:t>
            </a:r>
            <a:r>
              <a:rPr lang="en-US" sz="2000" dirty="0"/>
              <a:t> se váš </a:t>
            </a:r>
            <a:r>
              <a:rPr lang="en-US" sz="2000" dirty="0" err="1"/>
              <a:t>způsob</a:t>
            </a:r>
            <a:r>
              <a:rPr lang="en-US" sz="2000" dirty="0"/>
              <a:t> </a:t>
            </a:r>
            <a:r>
              <a:rPr lang="en-US" sz="2000" dirty="0" err="1"/>
              <a:t>komunikace</a:t>
            </a:r>
            <a:r>
              <a:rPr lang="en-US" sz="2000" dirty="0"/>
              <a:t> </a:t>
            </a:r>
            <a:r>
              <a:rPr lang="en-US" sz="2000" dirty="0" err="1"/>
              <a:t>i</a:t>
            </a:r>
            <a:r>
              <a:rPr lang="en-US" sz="2000" dirty="0"/>
              <a:t> v </a:t>
            </a:r>
            <a:r>
              <a:rPr lang="en-US" sz="2000" dirty="0" err="1"/>
              <a:t>nekonfliktních</a:t>
            </a:r>
            <a:r>
              <a:rPr lang="en-US" sz="2000" dirty="0"/>
              <a:t> </a:t>
            </a:r>
            <a:r>
              <a:rPr lang="en-US" sz="2000" dirty="0" err="1"/>
              <a:t>situacích</a:t>
            </a:r>
            <a:endParaRPr lang="en-US" sz="2000" dirty="0"/>
          </a:p>
          <a:p>
            <a:pPr marL="742950" lvl="1" indent="-228600" defTabSz="914400">
              <a:lnSpc>
                <a:spcPct val="90000"/>
              </a:lnSpc>
              <a:spcAft>
                <a:spcPts val="600"/>
              </a:spcAft>
              <a:buFont typeface="Arial" panose="020B0604020202020204" pitchFamily="34" charset="0"/>
              <a:buChar char="•"/>
            </a:pPr>
            <a:endParaRPr lang="cs-CZ" sz="2000" dirty="0"/>
          </a:p>
          <a:p>
            <a:pPr marL="742950" lvl="1" indent="-228600" defTabSz="914400">
              <a:lnSpc>
                <a:spcPct val="90000"/>
              </a:lnSpc>
              <a:spcAft>
                <a:spcPts val="600"/>
              </a:spcAft>
              <a:buFont typeface="Arial" panose="020B0604020202020204" pitchFamily="34" charset="0"/>
              <a:buChar char="•"/>
            </a:pPr>
            <a:endParaRPr lang="cs-CZ" sz="2000" dirty="0"/>
          </a:p>
          <a:p>
            <a:pPr marL="742950" lvl="1" indent="-228600" defTabSz="914400">
              <a:lnSpc>
                <a:spcPct val="90000"/>
              </a:lnSpc>
              <a:spcAft>
                <a:spcPts val="600"/>
              </a:spcAft>
              <a:buFont typeface="Arial" panose="020B0604020202020204" pitchFamily="34" charset="0"/>
              <a:buChar char="•"/>
            </a:pPr>
            <a:r>
              <a:rPr lang="cs-CZ" sz="2000" dirty="0"/>
              <a:t>                                                               </a:t>
            </a:r>
            <a:endParaRPr lang="en-US" sz="2000" dirty="0"/>
          </a:p>
        </p:txBody>
      </p:sp>
      <p:pic>
        <p:nvPicPr>
          <p:cNvPr id="5" name="Obrázek 4" descr="Obsah obrázku text, hračka&#10;&#10;Popis byl vytvořen automaticky">
            <a:extLst>
              <a:ext uri="{FF2B5EF4-FFF2-40B4-BE49-F238E27FC236}">
                <a16:creationId xmlns:a16="http://schemas.microsoft.com/office/drawing/2014/main" id="{FB27CB91-F04B-4E1F-874E-DB7ED080F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514" y="2785118"/>
            <a:ext cx="3273552" cy="3224784"/>
          </a:xfrm>
          <a:prstGeom prst="rect">
            <a:avLst/>
          </a:prstGeom>
        </p:spPr>
      </p:pic>
      <p:sp>
        <p:nvSpPr>
          <p:cNvPr id="11" name="TextovéPole 10">
            <a:extLst>
              <a:ext uri="{FF2B5EF4-FFF2-40B4-BE49-F238E27FC236}">
                <a16:creationId xmlns:a16="http://schemas.microsoft.com/office/drawing/2014/main" id="{571F4ADB-7CC0-4B81-ACFA-90AF25185333}"/>
              </a:ext>
            </a:extLst>
          </p:cNvPr>
          <p:cNvSpPr txBox="1"/>
          <p:nvPr/>
        </p:nvSpPr>
        <p:spPr>
          <a:xfrm>
            <a:off x="3842158" y="2559263"/>
            <a:ext cx="7531857" cy="3170099"/>
          </a:xfrm>
          <a:prstGeom prst="rect">
            <a:avLst/>
          </a:prstGeom>
          <a:noFill/>
        </p:spPr>
        <p:txBody>
          <a:bodyPr wrap="square">
            <a:spAutoFit/>
          </a:bodyPr>
          <a:lstStyle/>
          <a:p>
            <a:pPr marL="742950" lvl="1" indent="-228600" algn="just" defTabSz="914400">
              <a:spcBef>
                <a:spcPts val="600"/>
              </a:spcBef>
              <a:spcAft>
                <a:spcPts val="600"/>
              </a:spcAft>
              <a:buFont typeface="Arial" panose="020B0604020202020204" pitchFamily="34" charset="0"/>
              <a:buChar char="•"/>
            </a:pPr>
            <a:r>
              <a:rPr lang="en-US" sz="2000" b="1" dirty="0" err="1"/>
              <a:t>Vždy</a:t>
            </a:r>
            <a:r>
              <a:rPr lang="en-US" sz="2000" b="1" dirty="0"/>
              <a:t> </a:t>
            </a:r>
            <a:r>
              <a:rPr lang="en-US" sz="2000" b="1" dirty="0" err="1"/>
              <a:t>bude</a:t>
            </a:r>
            <a:r>
              <a:rPr lang="en-US" sz="2000" b="1" dirty="0"/>
              <a:t> </a:t>
            </a:r>
            <a:r>
              <a:rPr lang="en-US" sz="2000" b="1" dirty="0" err="1"/>
              <a:t>jeden</a:t>
            </a:r>
            <a:r>
              <a:rPr lang="en-US" sz="2000" b="1" dirty="0"/>
              <a:t> z </a:t>
            </a:r>
            <a:r>
              <a:rPr lang="en-US" sz="2000" b="1" dirty="0" err="1"/>
              <a:t>vás</a:t>
            </a:r>
            <a:r>
              <a:rPr lang="en-US" sz="2000" b="1" dirty="0"/>
              <a:t> </a:t>
            </a:r>
            <a:r>
              <a:rPr lang="en-US" sz="2000" b="1" dirty="0" err="1"/>
              <a:t>fyzicky</a:t>
            </a:r>
            <a:r>
              <a:rPr lang="en-US" sz="2000" b="1" dirty="0"/>
              <a:t> a </a:t>
            </a:r>
            <a:r>
              <a:rPr lang="en-US" sz="2000" b="1" dirty="0" err="1"/>
              <a:t>emocionálně</a:t>
            </a:r>
            <a:r>
              <a:rPr lang="en-US" sz="2000" b="1" dirty="0"/>
              <a:t> </a:t>
            </a:r>
            <a:r>
              <a:rPr lang="en-US" sz="2000" b="1" dirty="0" err="1"/>
              <a:t>nedostupný</a:t>
            </a:r>
            <a:r>
              <a:rPr lang="en-US" sz="2000" b="1" dirty="0"/>
              <a:t> v </a:t>
            </a:r>
            <a:r>
              <a:rPr lang="en-US" sz="2000" b="1" dirty="0" err="1"/>
              <a:t>situaci</a:t>
            </a:r>
            <a:r>
              <a:rPr lang="en-US" sz="2000" b="1" dirty="0"/>
              <a:t>, </a:t>
            </a:r>
            <a:r>
              <a:rPr lang="en-US" sz="2000" b="1" dirty="0" err="1"/>
              <a:t>kdy</a:t>
            </a:r>
            <a:r>
              <a:rPr lang="en-US" sz="2000" b="1" dirty="0"/>
              <a:t> </a:t>
            </a:r>
            <a:r>
              <a:rPr lang="en-US" sz="2000" b="1" dirty="0" err="1"/>
              <a:t>vaše</a:t>
            </a:r>
            <a:r>
              <a:rPr lang="en-US" sz="2000" b="1" dirty="0"/>
              <a:t> </a:t>
            </a:r>
            <a:r>
              <a:rPr lang="en-US" sz="2000" b="1" dirty="0" err="1"/>
              <a:t>dítě</a:t>
            </a:r>
            <a:r>
              <a:rPr lang="en-US" sz="2000" b="1" dirty="0"/>
              <a:t> </a:t>
            </a:r>
            <a:r>
              <a:rPr lang="en-US" sz="2000" b="1" dirty="0" err="1"/>
              <a:t>bylo</a:t>
            </a:r>
            <a:r>
              <a:rPr lang="en-US" sz="2000" b="1" dirty="0"/>
              <a:t> </a:t>
            </a:r>
            <a:r>
              <a:rPr lang="en-US" sz="2000" b="1" dirty="0" err="1"/>
              <a:t>zvyklé</a:t>
            </a:r>
            <a:r>
              <a:rPr lang="en-US" sz="2000" b="1" dirty="0"/>
              <a:t> na </a:t>
            </a:r>
            <a:r>
              <a:rPr lang="en-US" sz="2000" b="1" dirty="0" err="1"/>
              <a:t>vaši</a:t>
            </a:r>
            <a:r>
              <a:rPr lang="en-US" sz="2000" b="1" dirty="0"/>
              <a:t> </a:t>
            </a:r>
            <a:r>
              <a:rPr lang="en-US" sz="2000" b="1" dirty="0" err="1"/>
              <a:t>přítomnost</a:t>
            </a:r>
            <a:r>
              <a:rPr lang="en-US" sz="2000" b="1" dirty="0"/>
              <a:t> (</a:t>
            </a:r>
            <a:r>
              <a:rPr lang="en-US" sz="2000" b="1" dirty="0" err="1"/>
              <a:t>např</a:t>
            </a:r>
            <a:r>
              <a:rPr lang="en-US" sz="2000" b="1" dirty="0"/>
              <a:t>. </a:t>
            </a:r>
            <a:r>
              <a:rPr lang="en-US" sz="2000" b="1" dirty="0" err="1"/>
              <a:t>usínání</a:t>
            </a:r>
            <a:r>
              <a:rPr lang="en-US" sz="2000" b="1" dirty="0"/>
              <a:t>, </a:t>
            </a:r>
            <a:r>
              <a:rPr lang="en-US" sz="2000" b="1" dirty="0" err="1"/>
              <a:t>ranní</a:t>
            </a:r>
            <a:r>
              <a:rPr lang="en-US" sz="2000" b="1" dirty="0"/>
              <a:t> </a:t>
            </a:r>
            <a:r>
              <a:rPr lang="en-US" sz="2000" b="1" dirty="0" err="1"/>
              <a:t>probouzení</a:t>
            </a:r>
            <a:r>
              <a:rPr lang="en-US" sz="2000" b="1" dirty="0"/>
              <a:t>, </a:t>
            </a:r>
            <a:r>
              <a:rPr lang="en-US" sz="2000" b="1" dirty="0" err="1"/>
              <a:t>různé</a:t>
            </a:r>
            <a:r>
              <a:rPr lang="en-US" sz="2000" b="1" dirty="0"/>
              <a:t> </a:t>
            </a:r>
            <a:r>
              <a:rPr lang="en-US" sz="2000" b="1" dirty="0" err="1"/>
              <a:t>rodinné</a:t>
            </a:r>
            <a:r>
              <a:rPr lang="en-US" sz="2000" b="1" dirty="0"/>
              <a:t> </a:t>
            </a:r>
            <a:r>
              <a:rPr lang="en-US" sz="2000" b="1" dirty="0" err="1"/>
              <a:t>rituály</a:t>
            </a:r>
            <a:r>
              <a:rPr lang="en-US" sz="2000" b="1" dirty="0"/>
              <a:t>, </a:t>
            </a:r>
            <a:r>
              <a:rPr lang="en-US" sz="2000" b="1" dirty="0" err="1"/>
              <a:t>společná</a:t>
            </a:r>
            <a:r>
              <a:rPr lang="en-US" sz="2000" b="1" dirty="0"/>
              <a:t> </a:t>
            </a:r>
            <a:r>
              <a:rPr lang="en-US" sz="2000" b="1" dirty="0" err="1"/>
              <a:t>účast</a:t>
            </a:r>
            <a:r>
              <a:rPr lang="en-US" sz="2000" b="1" dirty="0"/>
              <a:t> na </a:t>
            </a:r>
            <a:r>
              <a:rPr lang="en-US" sz="2000" b="1" dirty="0" err="1"/>
              <a:t>oslavách</a:t>
            </a:r>
            <a:r>
              <a:rPr lang="en-US" sz="2000" b="1" dirty="0"/>
              <a:t>, </a:t>
            </a:r>
            <a:r>
              <a:rPr lang="en-US" sz="2000" b="1" dirty="0" err="1"/>
              <a:t>volnočasových</a:t>
            </a:r>
            <a:r>
              <a:rPr lang="en-US" sz="2000" b="1" dirty="0"/>
              <a:t> </a:t>
            </a:r>
            <a:r>
              <a:rPr lang="en-US" sz="2000" b="1" dirty="0" err="1"/>
              <a:t>aktivitách</a:t>
            </a:r>
            <a:r>
              <a:rPr lang="en-US" sz="2000" b="1" dirty="0"/>
              <a:t>, </a:t>
            </a:r>
            <a:r>
              <a:rPr lang="en-US" sz="2000" b="1" dirty="0" err="1"/>
              <a:t>atp</a:t>
            </a:r>
            <a:r>
              <a:rPr lang="en-US" sz="2000" b="1" dirty="0"/>
              <a:t>.) </a:t>
            </a:r>
            <a:endParaRPr lang="cs-CZ" sz="2000" b="1" dirty="0"/>
          </a:p>
          <a:p>
            <a:pPr marL="742950" lvl="1" indent="-228600" algn="just" defTabSz="914400">
              <a:spcBef>
                <a:spcPts val="600"/>
              </a:spcBef>
              <a:spcAft>
                <a:spcPts val="600"/>
              </a:spcAft>
              <a:buFont typeface="Arial" panose="020B0604020202020204" pitchFamily="34" charset="0"/>
              <a:buChar char="•"/>
            </a:pPr>
            <a:r>
              <a:rPr lang="en-US" sz="2000" dirty="0" err="1"/>
              <a:t>Může</a:t>
            </a:r>
            <a:r>
              <a:rPr lang="en-US" sz="2000" dirty="0"/>
              <a:t> </a:t>
            </a:r>
            <a:r>
              <a:rPr lang="en-US" sz="2000" dirty="0" err="1"/>
              <a:t>být</a:t>
            </a:r>
            <a:r>
              <a:rPr lang="en-US" sz="2000" dirty="0"/>
              <a:t> </a:t>
            </a:r>
            <a:r>
              <a:rPr lang="en-US" sz="2000" dirty="0" err="1"/>
              <a:t>obtížné</a:t>
            </a:r>
            <a:r>
              <a:rPr lang="en-US" sz="2000" dirty="0"/>
              <a:t> </a:t>
            </a:r>
            <a:r>
              <a:rPr lang="en-US" sz="2000" dirty="0" err="1"/>
              <a:t>udržet</a:t>
            </a:r>
            <a:r>
              <a:rPr lang="en-US" sz="2000" dirty="0"/>
              <a:t> </a:t>
            </a:r>
            <a:r>
              <a:rPr lang="en-US" sz="2000" dirty="0" err="1"/>
              <a:t>dosavadní</a:t>
            </a:r>
            <a:r>
              <a:rPr lang="en-US" sz="2000" dirty="0"/>
              <a:t> </a:t>
            </a:r>
            <a:r>
              <a:rPr lang="en-US" sz="2000" dirty="0" err="1"/>
              <a:t>kontakty</a:t>
            </a:r>
            <a:r>
              <a:rPr lang="en-US" sz="2000" dirty="0"/>
              <a:t> se </a:t>
            </a:r>
            <a:r>
              <a:rPr lang="en-US" sz="2000" dirty="0" err="1"/>
              <a:t>širší</a:t>
            </a:r>
            <a:r>
              <a:rPr lang="en-US" sz="2000" dirty="0"/>
              <a:t> </a:t>
            </a:r>
            <a:r>
              <a:rPr lang="en-US" sz="2000" dirty="0" err="1"/>
              <a:t>rodinou</a:t>
            </a:r>
            <a:r>
              <a:rPr lang="en-US" sz="2000" dirty="0"/>
              <a:t> (v </a:t>
            </a:r>
            <a:r>
              <a:rPr lang="en-US" sz="2000" dirty="0" err="1"/>
              <a:t>četnosti</a:t>
            </a:r>
            <a:r>
              <a:rPr lang="en-US" sz="2000" dirty="0"/>
              <a:t> a </a:t>
            </a:r>
            <a:r>
              <a:rPr lang="en-US" sz="2000" dirty="0" err="1"/>
              <a:t>rozsahu</a:t>
            </a:r>
            <a:r>
              <a:rPr lang="en-US" sz="2000" dirty="0"/>
              <a:t>, a to </a:t>
            </a:r>
            <a:r>
              <a:rPr lang="en-US" sz="2000" dirty="0" err="1"/>
              <a:t>ze</a:t>
            </a:r>
            <a:r>
              <a:rPr lang="en-US" sz="2000" dirty="0"/>
              <a:t> </a:t>
            </a:r>
            <a:r>
              <a:rPr lang="en-US" sz="2000" dirty="0" err="1"/>
              <a:t>strany</a:t>
            </a:r>
            <a:r>
              <a:rPr lang="en-US" sz="2000" dirty="0"/>
              <a:t> </a:t>
            </a:r>
            <a:r>
              <a:rPr lang="en-US" sz="2000" dirty="0" err="1"/>
              <a:t>rodin</a:t>
            </a:r>
            <a:r>
              <a:rPr lang="en-US" sz="2000" dirty="0"/>
              <a:t> </a:t>
            </a:r>
            <a:r>
              <a:rPr lang="en-US" sz="2000" dirty="0" err="1"/>
              <a:t>obou</a:t>
            </a:r>
            <a:r>
              <a:rPr lang="en-US" sz="2000" dirty="0"/>
              <a:t> </a:t>
            </a:r>
            <a:r>
              <a:rPr lang="en-US" sz="2000" dirty="0" err="1"/>
              <a:t>rodičů</a:t>
            </a:r>
            <a:r>
              <a:rPr lang="en-US" sz="2000" dirty="0"/>
              <a:t>)</a:t>
            </a:r>
          </a:p>
          <a:p>
            <a:pPr marL="742950" lvl="1" indent="-228600" algn="just" defTabSz="914400">
              <a:spcBef>
                <a:spcPts val="600"/>
              </a:spcBef>
              <a:spcAft>
                <a:spcPts val="600"/>
              </a:spcAft>
              <a:buFont typeface="Arial" panose="020B0604020202020204" pitchFamily="34" charset="0"/>
              <a:buChar char="•"/>
            </a:pPr>
            <a:r>
              <a:rPr lang="en-US" sz="2000" b="1" dirty="0" err="1"/>
              <a:t>Jako</a:t>
            </a:r>
            <a:r>
              <a:rPr lang="en-US" sz="2000" b="1" dirty="0"/>
              <a:t> </a:t>
            </a:r>
            <a:r>
              <a:rPr lang="en-US" sz="2000" b="1" dirty="0" err="1"/>
              <a:t>rodiče</a:t>
            </a:r>
            <a:r>
              <a:rPr lang="en-US" sz="2000" b="1" dirty="0"/>
              <a:t> </a:t>
            </a:r>
            <a:r>
              <a:rPr lang="en-US" sz="2000" b="1" dirty="0" err="1"/>
              <a:t>budete</a:t>
            </a:r>
            <a:r>
              <a:rPr lang="en-US" sz="2000" b="1" dirty="0"/>
              <a:t> </a:t>
            </a:r>
            <a:r>
              <a:rPr lang="en-US" sz="2000" b="1" dirty="0" err="1"/>
              <a:t>pravděpodobně</a:t>
            </a:r>
            <a:r>
              <a:rPr lang="en-US" sz="2000" b="1" dirty="0"/>
              <a:t> </a:t>
            </a:r>
            <a:r>
              <a:rPr lang="en-US" sz="2000" b="1" dirty="0" err="1"/>
              <a:t>navazovat</a:t>
            </a:r>
            <a:r>
              <a:rPr lang="en-US" sz="2000" b="1" dirty="0"/>
              <a:t> </a:t>
            </a:r>
            <a:r>
              <a:rPr lang="en-US" sz="2000" b="1" dirty="0" err="1"/>
              <a:t>nové</a:t>
            </a:r>
            <a:r>
              <a:rPr lang="en-US" sz="2000" b="1" dirty="0"/>
              <a:t> </a:t>
            </a:r>
            <a:r>
              <a:rPr lang="en-US" sz="2000" b="1" dirty="0" err="1"/>
              <a:t>partnerské</a:t>
            </a:r>
            <a:r>
              <a:rPr lang="en-US" sz="2000" b="1" dirty="0"/>
              <a:t>/</a:t>
            </a:r>
            <a:r>
              <a:rPr lang="en-US" sz="2000" b="1" dirty="0" err="1"/>
              <a:t>manželské</a:t>
            </a:r>
            <a:r>
              <a:rPr lang="en-US" sz="2000" b="1" dirty="0"/>
              <a:t> </a:t>
            </a:r>
            <a:r>
              <a:rPr lang="en-US" sz="2000" b="1" dirty="0" err="1"/>
              <a:t>vztahy</a:t>
            </a:r>
            <a:r>
              <a:rPr lang="en-US" sz="2000" b="1" dirty="0"/>
              <a:t>, </a:t>
            </a:r>
            <a:r>
              <a:rPr lang="en-US" sz="2000" b="1" dirty="0" err="1"/>
              <a:t>což</a:t>
            </a:r>
            <a:r>
              <a:rPr lang="en-US" sz="2000" b="1" dirty="0"/>
              <a:t> </a:t>
            </a:r>
            <a:r>
              <a:rPr lang="en-US" sz="2000" b="1" dirty="0" err="1"/>
              <a:t>může</a:t>
            </a:r>
            <a:r>
              <a:rPr lang="en-US" sz="2000" b="1" dirty="0"/>
              <a:t> pro </a:t>
            </a:r>
            <a:r>
              <a:rPr lang="en-US" sz="2000" b="1" dirty="0" err="1"/>
              <a:t>dítě</a:t>
            </a:r>
            <a:r>
              <a:rPr lang="en-US" sz="2000" b="1" dirty="0"/>
              <a:t> </a:t>
            </a:r>
            <a:r>
              <a:rPr lang="en-US" sz="2000" b="1" dirty="0" err="1"/>
              <a:t>představovat</a:t>
            </a:r>
            <a:r>
              <a:rPr lang="en-US" sz="2000" b="1" dirty="0"/>
              <a:t> </a:t>
            </a:r>
            <a:r>
              <a:rPr lang="en-US" sz="2000" b="1" dirty="0" err="1"/>
              <a:t>značnou</a:t>
            </a:r>
            <a:r>
              <a:rPr lang="en-US" sz="2000" b="1" dirty="0"/>
              <a:t> </a:t>
            </a:r>
            <a:r>
              <a:rPr lang="en-US" sz="2000" b="1" dirty="0" err="1"/>
              <a:t>zátěž</a:t>
            </a:r>
            <a:r>
              <a:rPr lang="en-US" sz="2000" b="1" dirty="0"/>
              <a:t> </a:t>
            </a:r>
            <a:endParaRPr lang="cs-CZ" sz="2000" b="1" dirty="0"/>
          </a:p>
        </p:txBody>
      </p:sp>
    </p:spTree>
    <p:extLst>
      <p:ext uri="{BB962C8B-B14F-4D97-AF65-F5344CB8AC3E}">
        <p14:creationId xmlns:p14="http://schemas.microsoft.com/office/powerpoint/2010/main" val="2955804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80F62E-DB5B-4279-A6A0-72195F01E6D7}"/>
              </a:ext>
            </a:extLst>
          </p:cNvPr>
          <p:cNvSpPr>
            <a:spLocks noGrp="1"/>
          </p:cNvSpPr>
          <p:nvPr>
            <p:ph type="title"/>
          </p:nvPr>
        </p:nvSpPr>
        <p:spPr>
          <a:xfrm>
            <a:off x="838200" y="365125"/>
            <a:ext cx="10515600" cy="5482002"/>
          </a:xfrm>
        </p:spPr>
        <p:txBody>
          <a:bodyPr>
            <a:normAutofit fontScale="90000"/>
          </a:bodyPr>
          <a:lstStyle/>
          <a:p>
            <a:pPr marL="514350" lvl="1" algn="l" defTabSz="914400">
              <a:lnSpc>
                <a:spcPct val="90000"/>
              </a:lnSpc>
              <a:spcBef>
                <a:spcPts val="600"/>
              </a:spcBef>
              <a:spcAft>
                <a:spcPts val="600"/>
              </a:spcAft>
            </a:pPr>
            <a:r>
              <a:rPr lang="en-US" sz="2200" b="1" kern="1200" dirty="0" err="1">
                <a:solidFill>
                  <a:schemeClr val="tx1"/>
                </a:solidFill>
                <a:latin typeface="+mn-lt"/>
                <a:ea typeface="+mn-ea"/>
                <a:cs typeface="+mn-cs"/>
              </a:rPr>
              <a:t>Změna</a:t>
            </a:r>
            <a:r>
              <a:rPr lang="en-US" sz="2200" b="1" kern="1200" dirty="0">
                <a:solidFill>
                  <a:schemeClr val="tx1"/>
                </a:solidFill>
                <a:latin typeface="+mn-lt"/>
                <a:ea typeface="+mn-ea"/>
                <a:cs typeface="+mn-cs"/>
              </a:rPr>
              <a:t> </a:t>
            </a:r>
            <a:r>
              <a:rPr lang="en-US" sz="2200" b="1" kern="1200" dirty="0" err="1">
                <a:solidFill>
                  <a:schemeClr val="tx1"/>
                </a:solidFill>
                <a:latin typeface="+mn-lt"/>
                <a:ea typeface="+mn-ea"/>
                <a:cs typeface="+mn-cs"/>
              </a:rPr>
              <a:t>fyzické</a:t>
            </a:r>
            <a:r>
              <a:rPr lang="en-US" sz="2200" b="1" kern="1200" dirty="0">
                <a:solidFill>
                  <a:schemeClr val="tx1"/>
                </a:solidFill>
                <a:latin typeface="+mn-lt"/>
                <a:ea typeface="+mn-ea"/>
                <a:cs typeface="+mn-cs"/>
              </a:rPr>
              <a:t> </a:t>
            </a:r>
            <a:r>
              <a:rPr lang="en-US" sz="2200" b="1" kern="1200" dirty="0" err="1">
                <a:solidFill>
                  <a:schemeClr val="tx1"/>
                </a:solidFill>
                <a:latin typeface="+mn-lt"/>
                <a:ea typeface="+mn-ea"/>
                <a:cs typeface="+mn-cs"/>
              </a:rPr>
              <a:t>prostředí</a:t>
            </a:r>
            <a:r>
              <a:rPr lang="en-US" sz="2200" b="1" kern="1200" dirty="0">
                <a:solidFill>
                  <a:schemeClr val="tx1"/>
                </a:solidFill>
                <a:latin typeface="+mn-lt"/>
                <a:ea typeface="+mn-ea"/>
                <a:cs typeface="+mn-cs"/>
              </a:rPr>
              <a:t>  </a:t>
            </a:r>
            <a:br>
              <a:rPr lang="cs-CZ" sz="2200" kern="1200" dirty="0">
                <a:solidFill>
                  <a:schemeClr val="tx1"/>
                </a:solidFill>
                <a:latin typeface="+mn-lt"/>
                <a:ea typeface="+mn-ea"/>
                <a:cs typeface="+mn-cs"/>
              </a:rPr>
            </a:br>
            <a:r>
              <a:rPr lang="en-US" sz="2200" kern="1200" dirty="0">
                <a:solidFill>
                  <a:schemeClr val="tx1"/>
                </a:solidFill>
                <a:latin typeface="+mn-lt"/>
                <a:ea typeface="+mn-ea"/>
                <a:cs typeface="+mn-cs"/>
              </a:rPr>
              <a:t>v </a:t>
            </a:r>
            <a:r>
              <a:rPr lang="en-US" sz="2200" kern="1200" dirty="0" err="1">
                <a:solidFill>
                  <a:schemeClr val="tx1"/>
                </a:solidFill>
                <a:latin typeface="+mn-lt"/>
                <a:ea typeface="+mn-ea"/>
                <a:cs typeface="+mn-cs"/>
              </a:rPr>
              <a:t>případě</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rozpadu</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rodiny</a:t>
            </a:r>
            <a:r>
              <a:rPr lang="en-US" sz="2200" kern="1200" dirty="0">
                <a:solidFill>
                  <a:schemeClr val="tx1"/>
                </a:solidFill>
                <a:latin typeface="+mn-lt"/>
                <a:ea typeface="+mn-ea"/>
                <a:cs typeface="+mn-cs"/>
              </a:rPr>
              <a:t> se </a:t>
            </a:r>
            <a:r>
              <a:rPr lang="en-US" sz="2200" kern="1200" dirty="0" err="1">
                <a:solidFill>
                  <a:schemeClr val="tx1"/>
                </a:solidFill>
                <a:latin typeface="+mn-lt"/>
                <a:ea typeface="+mn-ea"/>
                <a:cs typeface="+mn-cs"/>
              </a:rPr>
              <a:t>děti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často</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stěhují</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ekonomické</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důvody</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sociální</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vazby</a:t>
            </a:r>
            <a:r>
              <a:rPr lang="en-US" sz="2200" kern="1200" dirty="0">
                <a:solidFill>
                  <a:schemeClr val="tx1"/>
                </a:solidFill>
                <a:latin typeface="+mn-lt"/>
                <a:ea typeface="+mn-ea"/>
                <a:cs typeface="+mn-cs"/>
              </a:rPr>
              <a:t> </a:t>
            </a:r>
            <a:r>
              <a:rPr lang="cs-CZ" sz="2200" kern="1200" dirty="0">
                <a:solidFill>
                  <a:schemeClr val="tx1"/>
                </a:solidFill>
                <a:latin typeface="+mn-lt"/>
                <a:ea typeface="+mn-ea"/>
                <a:cs typeface="+mn-cs"/>
              </a:rPr>
              <a:t> </a:t>
            </a:r>
            <a:r>
              <a:rPr lang="en-US" sz="2200" kern="1200" dirty="0" err="1">
                <a:solidFill>
                  <a:schemeClr val="tx1"/>
                </a:solidFill>
                <a:latin typeface="+mn-lt"/>
                <a:ea typeface="+mn-ea"/>
                <a:cs typeface="+mn-cs"/>
              </a:rPr>
              <a:t>rodiče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noví</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partneři</a:t>
            </a:r>
            <a:r>
              <a:rPr lang="en-US" sz="2200" kern="1200" dirty="0">
                <a:solidFill>
                  <a:schemeClr val="tx1"/>
                </a:solidFill>
                <a:latin typeface="+mn-lt"/>
                <a:ea typeface="+mn-ea"/>
                <a:cs typeface="+mn-cs"/>
              </a:rPr>
              <a:t>)</a:t>
            </a:r>
            <a:br>
              <a:rPr lang="en-US" sz="2200" kern="1200" dirty="0">
                <a:solidFill>
                  <a:schemeClr val="tx1"/>
                </a:solidFill>
                <a:latin typeface="+mn-lt"/>
                <a:ea typeface="+mn-ea"/>
                <a:cs typeface="+mn-cs"/>
              </a:rPr>
            </a:br>
            <a:r>
              <a:rPr lang="en-US" sz="2200" kern="1200" dirty="0">
                <a:solidFill>
                  <a:schemeClr val="tx1"/>
                </a:solidFill>
                <a:latin typeface="+mn-lt"/>
                <a:ea typeface="+mn-ea"/>
                <a:cs typeface="+mn-cs"/>
              </a:rPr>
              <a:t>se </a:t>
            </a:r>
            <a:r>
              <a:rPr lang="en-US" sz="2200" kern="1200" dirty="0" err="1">
                <a:solidFill>
                  <a:schemeClr val="tx1"/>
                </a:solidFill>
                <a:latin typeface="+mn-lt"/>
                <a:ea typeface="+mn-ea"/>
                <a:cs typeface="+mn-cs"/>
              </a:rPr>
              <a:t>změnou</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prostředí</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může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docházet</a:t>
            </a:r>
            <a:r>
              <a:rPr lang="en-US" sz="2200" kern="1200" dirty="0">
                <a:solidFill>
                  <a:schemeClr val="tx1"/>
                </a:solidFill>
                <a:latin typeface="+mn-lt"/>
                <a:ea typeface="+mn-ea"/>
                <a:cs typeface="+mn-cs"/>
              </a:rPr>
              <a:t> k </a:t>
            </a:r>
            <a:r>
              <a:rPr lang="en-US" sz="2200" kern="1200" dirty="0" err="1">
                <a:solidFill>
                  <a:schemeClr val="tx1"/>
                </a:solidFill>
                <a:latin typeface="+mn-lt"/>
                <a:ea typeface="+mn-ea"/>
                <a:cs typeface="+mn-cs"/>
              </a:rPr>
              <a:t>přetrhání</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významný</a:t>
            </a:r>
            <a:r>
              <a:rPr lang="cs-CZ" sz="2200" kern="1200" dirty="0">
                <a:solidFill>
                  <a:schemeClr val="tx1"/>
                </a:solidFill>
                <a:latin typeface="+mn-lt"/>
                <a:ea typeface="+mn-ea"/>
                <a:cs typeface="+mn-cs"/>
              </a:rPr>
              <a:t>ch</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mimorodinných</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sociálních</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vazeb</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nebo</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naopak</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nutnosti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navazovat</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nové</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vztahy</a:t>
            </a:r>
            <a:r>
              <a:rPr lang="en-US" sz="2200" kern="1200" dirty="0">
                <a:solidFill>
                  <a:schemeClr val="tx1"/>
                </a:solidFill>
                <a:latin typeface="+mn-lt"/>
                <a:ea typeface="+mn-ea"/>
                <a:cs typeface="+mn-cs"/>
              </a:rPr>
              <a:t> v </a:t>
            </a:r>
            <a:r>
              <a:rPr lang="en-US" sz="2200" kern="1200" dirty="0" err="1">
                <a:solidFill>
                  <a:schemeClr val="tx1"/>
                </a:solidFill>
                <a:latin typeface="+mn-lt"/>
                <a:ea typeface="+mn-ea"/>
                <a:cs typeface="+mn-cs"/>
              </a:rPr>
              <a:t>situaci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kdy</a:t>
            </a:r>
            <a:r>
              <a:rPr lang="en-US" sz="2200" kern="1200" dirty="0">
                <a:solidFill>
                  <a:schemeClr val="tx1"/>
                </a:solidFill>
                <a:latin typeface="+mn-lt"/>
                <a:ea typeface="+mn-ea"/>
                <a:cs typeface="+mn-cs"/>
              </a:rPr>
              <a:t> se </a:t>
            </a:r>
            <a:r>
              <a:rPr lang="en-US" sz="2200" kern="1200" dirty="0" err="1">
                <a:solidFill>
                  <a:schemeClr val="tx1"/>
                </a:solidFill>
                <a:latin typeface="+mn-lt"/>
                <a:ea typeface="+mn-ea"/>
                <a:cs typeface="+mn-cs"/>
              </a:rPr>
              <a:t>dítě</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spíše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přirozeně</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odtahuje</a:t>
            </a:r>
            <a:r>
              <a:rPr lang="en-US" sz="2200" kern="1200" dirty="0">
                <a:solidFill>
                  <a:schemeClr val="tx1"/>
                </a:solidFill>
                <a:latin typeface="+mn-lt"/>
                <a:ea typeface="+mn-ea"/>
                <a:cs typeface="+mn-cs"/>
              </a:rPr>
              <a:t> od </a:t>
            </a:r>
            <a:r>
              <a:rPr lang="en-US" sz="2200" kern="1200" dirty="0" err="1">
                <a:solidFill>
                  <a:schemeClr val="tx1"/>
                </a:solidFill>
                <a:latin typeface="+mn-lt"/>
                <a:ea typeface="+mn-ea"/>
                <a:cs typeface="+mn-cs"/>
              </a:rPr>
              <a:t>sociálních</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kontaktů</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nová</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škola</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nové</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kroužky</a:t>
            </a:r>
            <a:r>
              <a:rPr lang="en-US" sz="2200" kern="1200" dirty="0">
                <a:solidFill>
                  <a:schemeClr val="tx1"/>
                </a:solidFill>
                <a:latin typeface="+mn-lt"/>
                <a:ea typeface="+mn-ea"/>
                <a:cs typeface="+mn-cs"/>
              </a:rPr>
              <a:t>) </a:t>
            </a:r>
            <a:br>
              <a:rPr lang="cs-CZ" sz="2200" kern="1200" dirty="0">
                <a:solidFill>
                  <a:schemeClr val="tx1"/>
                </a:solidFill>
                <a:latin typeface="+mn-lt"/>
                <a:ea typeface="+mn-ea"/>
                <a:cs typeface="+mn-cs"/>
              </a:rPr>
            </a:br>
            <a:br>
              <a:rPr lang="en-US" sz="2200" kern="1200" dirty="0">
                <a:solidFill>
                  <a:schemeClr val="tx1"/>
                </a:solidFill>
                <a:latin typeface="+mn-lt"/>
                <a:ea typeface="+mn-ea"/>
                <a:cs typeface="+mn-cs"/>
              </a:rPr>
            </a:br>
            <a:br>
              <a:rPr lang="cs-CZ" sz="2200" kern="1200" dirty="0">
                <a:solidFill>
                  <a:schemeClr val="tx1"/>
                </a:solidFill>
                <a:latin typeface="+mn-lt"/>
                <a:ea typeface="+mn-ea"/>
                <a:cs typeface="+mn-cs"/>
              </a:rPr>
            </a:br>
            <a:r>
              <a:rPr lang="en-US" sz="2200" b="1" kern="1200" dirty="0" err="1">
                <a:solidFill>
                  <a:schemeClr val="tx1"/>
                </a:solidFill>
                <a:latin typeface="+mn-lt"/>
                <a:ea typeface="+mn-ea"/>
                <a:cs typeface="+mn-cs"/>
              </a:rPr>
              <a:t>Změny</a:t>
            </a:r>
            <a:r>
              <a:rPr lang="en-US" sz="2200" b="1" kern="1200" dirty="0">
                <a:solidFill>
                  <a:schemeClr val="tx1"/>
                </a:solidFill>
                <a:latin typeface="+mn-lt"/>
                <a:ea typeface="+mn-ea"/>
                <a:cs typeface="+mn-cs"/>
              </a:rPr>
              <a:t> v </a:t>
            </a:r>
            <a:r>
              <a:rPr lang="en-US" sz="2200" b="1" kern="1200" dirty="0" err="1">
                <a:solidFill>
                  <a:schemeClr val="tx1"/>
                </a:solidFill>
                <a:latin typeface="+mn-lt"/>
                <a:ea typeface="+mn-ea"/>
                <a:cs typeface="+mn-cs"/>
              </a:rPr>
              <a:t>individuálních</a:t>
            </a:r>
            <a:r>
              <a:rPr lang="en-US" sz="2200" b="1" kern="1200" dirty="0">
                <a:solidFill>
                  <a:schemeClr val="tx1"/>
                </a:solidFill>
                <a:latin typeface="+mn-lt"/>
                <a:ea typeface="+mn-ea"/>
                <a:cs typeface="+mn-cs"/>
              </a:rPr>
              <a:t> </a:t>
            </a:r>
            <a:r>
              <a:rPr lang="en-US" sz="2200" b="1" kern="1200" dirty="0" err="1">
                <a:solidFill>
                  <a:schemeClr val="tx1"/>
                </a:solidFill>
                <a:latin typeface="+mn-lt"/>
                <a:ea typeface="+mn-ea"/>
                <a:cs typeface="+mn-cs"/>
              </a:rPr>
              <a:t>schopnostech</a:t>
            </a:r>
            <a:r>
              <a:rPr lang="en-US" sz="2200" b="1" kern="1200" dirty="0">
                <a:solidFill>
                  <a:schemeClr val="tx1"/>
                </a:solidFill>
                <a:latin typeface="+mn-lt"/>
                <a:ea typeface="+mn-ea"/>
                <a:cs typeface="+mn-cs"/>
              </a:rPr>
              <a:t>/</a:t>
            </a:r>
            <a:r>
              <a:rPr lang="en-US" sz="2200" b="1" kern="1200" dirty="0" err="1">
                <a:solidFill>
                  <a:schemeClr val="tx1"/>
                </a:solidFill>
                <a:latin typeface="+mn-lt"/>
                <a:ea typeface="+mn-ea"/>
                <a:cs typeface="+mn-cs"/>
              </a:rPr>
              <a:t>projevech</a:t>
            </a:r>
            <a:r>
              <a:rPr lang="en-US" sz="2200" b="1" kern="1200" dirty="0">
                <a:solidFill>
                  <a:schemeClr val="tx1"/>
                </a:solidFill>
                <a:latin typeface="+mn-lt"/>
                <a:ea typeface="+mn-ea"/>
                <a:cs typeface="+mn-cs"/>
              </a:rPr>
              <a:t> </a:t>
            </a:r>
            <a:r>
              <a:rPr lang="en-US" sz="2200" b="1" kern="1200" dirty="0" err="1">
                <a:solidFill>
                  <a:schemeClr val="tx1"/>
                </a:solidFill>
                <a:latin typeface="+mn-lt"/>
                <a:ea typeface="+mn-ea"/>
                <a:cs typeface="+mn-cs"/>
              </a:rPr>
              <a:t>rodičů</a:t>
            </a:r>
            <a:r>
              <a:rPr lang="en-US" sz="2200" b="1" kern="1200" dirty="0">
                <a:solidFill>
                  <a:schemeClr val="tx1"/>
                </a:solidFill>
                <a:latin typeface="+mn-lt"/>
                <a:ea typeface="+mn-ea"/>
                <a:cs typeface="+mn-cs"/>
              </a:rPr>
              <a:t> </a:t>
            </a:r>
            <a:br>
              <a:rPr lang="en-US" sz="2200" kern="1200" dirty="0">
                <a:solidFill>
                  <a:schemeClr val="tx1"/>
                </a:solidFill>
                <a:latin typeface="+mn-lt"/>
                <a:ea typeface="+mn-ea"/>
                <a:cs typeface="+mn-cs"/>
              </a:rPr>
            </a:br>
            <a:r>
              <a:rPr lang="en-US" sz="2200" kern="1200" dirty="0">
                <a:solidFill>
                  <a:schemeClr val="tx1"/>
                </a:solidFill>
                <a:latin typeface="+mn-lt"/>
                <a:ea typeface="+mn-ea"/>
                <a:cs typeface="+mn-cs"/>
              </a:rPr>
              <a:t>Je </a:t>
            </a:r>
            <a:r>
              <a:rPr lang="en-US" sz="2200" kern="1200" dirty="0" err="1">
                <a:solidFill>
                  <a:schemeClr val="tx1"/>
                </a:solidFill>
                <a:latin typeface="+mn-lt"/>
                <a:ea typeface="+mn-ea"/>
                <a:cs typeface="+mn-cs"/>
              </a:rPr>
              <a:t>možné</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že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budete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rozpadem</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vašeho</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partnerského</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vztahu</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emocionálně</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ovlivněni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což</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oslabuje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vaši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schopnost</a:t>
            </a:r>
            <a:r>
              <a:rPr lang="en-US" sz="2200" kern="1200" dirty="0">
                <a:solidFill>
                  <a:schemeClr val="tx1"/>
                </a:solidFill>
                <a:latin typeface="+mn-lt"/>
                <a:ea typeface="+mn-ea"/>
                <a:cs typeface="+mn-cs"/>
              </a:rPr>
              <a:t> a </a:t>
            </a:r>
            <a:r>
              <a:rPr lang="en-US" sz="2200" kern="1200" dirty="0" err="1">
                <a:solidFill>
                  <a:schemeClr val="tx1"/>
                </a:solidFill>
                <a:latin typeface="+mn-lt"/>
                <a:ea typeface="+mn-ea"/>
                <a:cs typeface="+mn-cs"/>
              </a:rPr>
              <a:t>kapacitu</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reagovat</a:t>
            </a:r>
            <a:r>
              <a:rPr lang="en-US" sz="2200" kern="1200" dirty="0">
                <a:solidFill>
                  <a:schemeClr val="tx1"/>
                </a:solidFill>
                <a:latin typeface="+mn-lt"/>
                <a:ea typeface="+mn-ea"/>
                <a:cs typeface="+mn-cs"/>
              </a:rPr>
              <a:t> a </a:t>
            </a:r>
            <a:r>
              <a:rPr lang="en-US" sz="2200" kern="1200" dirty="0" err="1">
                <a:solidFill>
                  <a:schemeClr val="tx1"/>
                </a:solidFill>
                <a:latin typeface="+mn-lt"/>
                <a:ea typeface="+mn-ea"/>
                <a:cs typeface="+mn-cs"/>
              </a:rPr>
              <a:t>uspokojovat</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emocionální</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potřeby</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vašeho</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dítěte</a:t>
            </a:r>
            <a:r>
              <a:rPr lang="en-US" sz="2200" kern="1200" dirty="0">
                <a:solidFill>
                  <a:schemeClr val="tx1"/>
                </a:solidFill>
                <a:latin typeface="+mn-lt"/>
                <a:ea typeface="+mn-ea"/>
                <a:cs typeface="+mn-cs"/>
              </a:rPr>
              <a:t>.</a:t>
            </a:r>
            <a:br>
              <a:rPr lang="cs-CZ" sz="2200" kern="1200" dirty="0">
                <a:solidFill>
                  <a:schemeClr val="tx1"/>
                </a:solidFill>
                <a:latin typeface="+mn-lt"/>
                <a:ea typeface="+mn-ea"/>
                <a:cs typeface="+mn-cs"/>
              </a:rPr>
            </a:br>
            <a:br>
              <a:rPr lang="en-US" sz="2200" kern="1200" dirty="0">
                <a:solidFill>
                  <a:schemeClr val="tx1"/>
                </a:solidFill>
                <a:latin typeface="+mn-lt"/>
                <a:ea typeface="+mn-ea"/>
                <a:cs typeface="+mn-cs"/>
              </a:rPr>
            </a:br>
            <a:r>
              <a:rPr lang="en-US" sz="2200" kern="1200" dirty="0">
                <a:solidFill>
                  <a:schemeClr val="tx1"/>
                </a:solidFill>
                <a:latin typeface="+mn-lt"/>
                <a:ea typeface="+mn-ea"/>
                <a:cs typeface="+mn-cs"/>
              </a:rPr>
              <a:t>S </a:t>
            </a:r>
            <a:r>
              <a:rPr lang="en-US" sz="2200" kern="1200" dirty="0" err="1">
                <a:solidFill>
                  <a:schemeClr val="tx1"/>
                </a:solidFill>
                <a:latin typeface="+mn-lt"/>
                <a:ea typeface="+mn-ea"/>
                <a:cs typeface="+mn-cs"/>
              </a:rPr>
              <a:t>rozpadem</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vašeho</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partnerského</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vztahu</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mohou</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souviset</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vaše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ekonomické</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sociální</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pracovní</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obtíže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které</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snižují</a:t>
            </a:r>
            <a:r>
              <a:rPr lang="en-US" sz="2200" kern="1200" dirty="0">
                <a:solidFill>
                  <a:schemeClr val="tx1"/>
                </a:solidFill>
                <a:latin typeface="+mn-lt"/>
                <a:ea typeface="+mn-ea"/>
                <a:cs typeface="+mn-cs"/>
              </a:rPr>
              <a:t>/</a:t>
            </a:r>
            <a:r>
              <a:rPr lang="en-US" sz="2200" kern="1200" dirty="0" err="1">
                <a:solidFill>
                  <a:schemeClr val="tx1"/>
                </a:solidFill>
                <a:latin typeface="+mn-lt"/>
                <a:ea typeface="+mn-ea"/>
                <a:cs typeface="+mn-cs"/>
              </a:rPr>
              <a:t>ovlivňují</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vaši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kapacitu</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pečovat</a:t>
            </a:r>
            <a:r>
              <a:rPr lang="en-US" sz="2200" kern="1200" dirty="0">
                <a:solidFill>
                  <a:schemeClr val="tx1"/>
                </a:solidFill>
                <a:latin typeface="+mn-lt"/>
                <a:ea typeface="+mn-ea"/>
                <a:cs typeface="+mn-cs"/>
              </a:rPr>
              <a:t> o </a:t>
            </a:r>
            <a:r>
              <a:rPr lang="en-US" sz="2200" kern="1200" dirty="0" err="1">
                <a:solidFill>
                  <a:schemeClr val="tx1"/>
                </a:solidFill>
                <a:latin typeface="+mn-lt"/>
                <a:ea typeface="+mn-ea"/>
                <a:cs typeface="+mn-cs"/>
              </a:rPr>
              <a:t>dítě</a:t>
            </a:r>
            <a:r>
              <a:rPr lang="en-US" sz="2200" kern="1200" dirty="0">
                <a:solidFill>
                  <a:schemeClr val="tx1"/>
                </a:solidFill>
                <a:latin typeface="+mn-lt"/>
                <a:ea typeface="+mn-ea"/>
                <a:cs typeface="+mn-cs"/>
              </a:rPr>
              <a:t>.</a:t>
            </a:r>
            <a:br>
              <a:rPr lang="cs-CZ" sz="2200" kern="1200" dirty="0">
                <a:solidFill>
                  <a:schemeClr val="tx1"/>
                </a:solidFill>
                <a:latin typeface="+mn-lt"/>
                <a:ea typeface="+mn-ea"/>
                <a:cs typeface="+mn-cs"/>
              </a:rPr>
            </a:br>
            <a:br>
              <a:rPr lang="en-US" sz="2200" kern="1200" dirty="0">
                <a:solidFill>
                  <a:schemeClr val="tx1"/>
                </a:solidFill>
                <a:latin typeface="+mn-lt"/>
                <a:ea typeface="+mn-ea"/>
                <a:cs typeface="+mn-cs"/>
              </a:rPr>
            </a:br>
            <a:r>
              <a:rPr lang="en-US" sz="2200" kern="1200" dirty="0">
                <a:solidFill>
                  <a:schemeClr val="tx1"/>
                </a:solidFill>
                <a:latin typeface="+mn-lt"/>
                <a:ea typeface="+mn-ea"/>
                <a:cs typeface="+mn-cs"/>
              </a:rPr>
              <a:t>V </a:t>
            </a:r>
            <a:r>
              <a:rPr lang="en-US" sz="2200" kern="1200" dirty="0" err="1">
                <a:solidFill>
                  <a:schemeClr val="tx1"/>
                </a:solidFill>
                <a:latin typeface="+mn-lt"/>
                <a:ea typeface="+mn-ea"/>
                <a:cs typeface="+mn-cs"/>
              </a:rPr>
              <a:t>případě</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kdy</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navážete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nový</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partnerský</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vztah</a:t>
            </a:r>
            <a:r>
              <a:rPr lang="cs-CZ" sz="2200" kern="1200" dirty="0">
                <a:solidFill>
                  <a:schemeClr val="tx1"/>
                </a:solidFill>
                <a:latin typeface="+mn-lt"/>
                <a:ea typeface="+mn-ea"/>
                <a:cs typeface="+mn-cs"/>
              </a:rPr>
              <a:t>, může se vaše dítě</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cítit</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ohroženo</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odsunuto</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může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si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připadat</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nepatřičně</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neloajálně</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vůči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druhému</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rodiči</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atp</a:t>
            </a:r>
            <a:r>
              <a:rPr lang="en-US" sz="2200" kern="1200" dirty="0">
                <a:solidFill>
                  <a:schemeClr val="tx1"/>
                </a:solidFill>
                <a:latin typeface="+mn-lt"/>
                <a:ea typeface="+mn-ea"/>
                <a:cs typeface="+mn-cs"/>
              </a:rPr>
              <a:t>. (a na </a:t>
            </a:r>
            <a:r>
              <a:rPr lang="en-US" sz="2200" kern="1200" dirty="0" err="1">
                <a:solidFill>
                  <a:schemeClr val="tx1"/>
                </a:solidFill>
                <a:latin typeface="+mn-lt"/>
                <a:ea typeface="+mn-ea"/>
                <a:cs typeface="+mn-cs"/>
              </a:rPr>
              <a:t>rozdíl</a:t>
            </a:r>
            <a:r>
              <a:rPr lang="en-US" sz="2200" kern="1200" dirty="0">
                <a:solidFill>
                  <a:schemeClr val="tx1"/>
                </a:solidFill>
                <a:latin typeface="+mn-lt"/>
                <a:ea typeface="+mn-ea"/>
                <a:cs typeface="+mn-cs"/>
              </a:rPr>
              <a:t> od „</a:t>
            </a:r>
            <a:r>
              <a:rPr lang="en-US" sz="2200" kern="1200" dirty="0" err="1">
                <a:solidFill>
                  <a:schemeClr val="tx1"/>
                </a:solidFill>
                <a:latin typeface="+mn-lt"/>
                <a:ea typeface="+mn-ea"/>
                <a:cs typeface="+mn-cs"/>
              </a:rPr>
              <a:t>zamilovaného</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rodiče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nesdílí</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nadšení</a:t>
            </a:r>
            <a:r>
              <a:rPr lang="en-US" sz="2200" kern="1200" dirty="0">
                <a:solidFill>
                  <a:schemeClr val="tx1"/>
                </a:solidFill>
                <a:latin typeface="+mn-lt"/>
                <a:ea typeface="+mn-ea"/>
                <a:cs typeface="+mn-cs"/>
              </a:rPr>
              <a:t> pro </a:t>
            </a:r>
            <a:r>
              <a:rPr lang="en-US" sz="2200" kern="1200" dirty="0" err="1">
                <a:solidFill>
                  <a:schemeClr val="tx1"/>
                </a:solidFill>
                <a:latin typeface="+mn-lt"/>
                <a:ea typeface="+mn-ea"/>
                <a:cs typeface="+mn-cs"/>
              </a:rPr>
              <a:t>novou</a:t>
            </a:r>
            <a:r>
              <a:rPr lang="en-US" sz="2200" kern="1200" dirty="0">
                <a:solidFill>
                  <a:schemeClr val="tx1"/>
                </a:solidFill>
                <a:latin typeface="+mn-lt"/>
                <a:ea typeface="+mn-ea"/>
                <a:cs typeface="+mn-cs"/>
              </a:rPr>
              <a:t> a </a:t>
            </a:r>
            <a:r>
              <a:rPr lang="en-US" sz="2200" kern="1200" dirty="0" err="1">
                <a:solidFill>
                  <a:schemeClr val="tx1"/>
                </a:solidFill>
                <a:latin typeface="+mn-lt"/>
                <a:ea typeface="+mn-ea"/>
                <a:cs typeface="+mn-cs"/>
              </a:rPr>
              <a:t>otevřenou</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budoucnost</a:t>
            </a:r>
            <a:r>
              <a:rPr lang="en-US" sz="2200" kern="1200" dirty="0">
                <a:solidFill>
                  <a:schemeClr val="tx1"/>
                </a:solidFill>
                <a:latin typeface="+mn-lt"/>
                <a:ea typeface="+mn-ea"/>
                <a:cs typeface="+mn-cs"/>
              </a:rPr>
              <a:t> v </a:t>
            </a:r>
            <a:r>
              <a:rPr lang="en-US" sz="2200" kern="1200" dirty="0" err="1">
                <a:solidFill>
                  <a:schemeClr val="tx1"/>
                </a:solidFill>
                <a:latin typeface="+mn-lt"/>
                <a:ea typeface="+mn-ea"/>
                <a:cs typeface="+mn-cs"/>
              </a:rPr>
              <a:t>novém</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vztahu</a:t>
            </a:r>
            <a:r>
              <a:rPr lang="en-US" sz="2200" kern="1200" dirty="0">
                <a:solidFill>
                  <a:schemeClr val="tx1"/>
                </a:solidFill>
                <a:latin typeface="+mn-lt"/>
                <a:ea typeface="+mn-ea"/>
                <a:cs typeface="+mn-cs"/>
              </a:rPr>
              <a:t>, ale </a:t>
            </a:r>
            <a:r>
              <a:rPr lang="en-US" sz="2200" kern="1200" dirty="0" err="1">
                <a:solidFill>
                  <a:schemeClr val="tx1"/>
                </a:solidFill>
                <a:latin typeface="+mn-lt"/>
                <a:ea typeface="+mn-ea"/>
                <a:cs typeface="+mn-cs"/>
              </a:rPr>
              <a:t>strach</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ze</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ztráty</a:t>
            </a:r>
            <a:r>
              <a:rPr lang="en-US" sz="2200" kern="1200" dirty="0">
                <a:solidFill>
                  <a:schemeClr val="tx1"/>
                </a:solidFill>
                <a:latin typeface="+mn-lt"/>
                <a:ea typeface="+mn-ea"/>
                <a:cs typeface="+mn-cs"/>
              </a:rPr>
              <a:t> </a:t>
            </a:r>
            <a:r>
              <a:rPr lang="en-US" sz="2200" kern="1200" dirty="0" err="1">
                <a:solidFill>
                  <a:schemeClr val="tx1"/>
                </a:solidFill>
                <a:latin typeface="+mn-lt"/>
                <a:ea typeface="+mn-ea"/>
                <a:cs typeface="+mn-cs"/>
              </a:rPr>
              <a:t>známého</a:t>
            </a:r>
            <a:r>
              <a:rPr lang="en-US" sz="2200" kern="1200" dirty="0">
                <a:solidFill>
                  <a:schemeClr val="tx1"/>
                </a:solidFill>
                <a:latin typeface="+mn-lt"/>
                <a:ea typeface="+mn-ea"/>
                <a:cs typeface="+mn-cs"/>
              </a:rPr>
              <a:t>).  </a:t>
            </a:r>
            <a:br>
              <a:rPr lang="en-US" sz="1500" dirty="0"/>
            </a:br>
            <a:endParaRPr lang="cs-CZ" dirty="0"/>
          </a:p>
        </p:txBody>
      </p:sp>
    </p:spTree>
    <p:extLst>
      <p:ext uri="{BB962C8B-B14F-4D97-AF65-F5344CB8AC3E}">
        <p14:creationId xmlns:p14="http://schemas.microsoft.com/office/powerpoint/2010/main" val="3936615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839755" y="718458"/>
            <a:ext cx="10543591" cy="1222310"/>
          </a:xfrm>
        </p:spPr>
        <p:txBody>
          <a:bodyPr vert="horz" lIns="91440" tIns="45720" rIns="91440" bIns="45720" rtlCol="0" anchor="ctr">
            <a:normAutofit/>
          </a:bodyPr>
          <a:lstStyle/>
          <a:p>
            <a:r>
              <a:rPr lang="en-US" sz="3600" b="1" kern="1200" dirty="0">
                <a:solidFill>
                  <a:schemeClr val="tx1"/>
                </a:solidFill>
                <a:latin typeface="+mj-lt"/>
                <a:ea typeface="+mj-ea"/>
                <a:cs typeface="+mj-cs"/>
              </a:rPr>
              <a:t>Pro </a:t>
            </a:r>
            <a:r>
              <a:rPr lang="en-US" sz="3600" b="1" kern="1200" dirty="0" err="1">
                <a:solidFill>
                  <a:schemeClr val="tx1"/>
                </a:solidFill>
                <a:latin typeface="+mj-lt"/>
                <a:ea typeface="+mj-ea"/>
                <a:cs typeface="+mj-cs"/>
              </a:rPr>
              <a:t>zvládnutí</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rozpadu</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rodičovského</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vztahu</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potřebujete</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dovednosti</a:t>
            </a:r>
            <a:endParaRPr lang="en-US" sz="3600" b="1" kern="1200" dirty="0">
              <a:solidFill>
                <a:schemeClr val="tx1"/>
              </a:solidFill>
              <a:latin typeface="+mj-lt"/>
              <a:ea typeface="+mj-ea"/>
              <a:cs typeface="+mj-cs"/>
            </a:endParaRPr>
          </a:p>
        </p:txBody>
      </p:sp>
      <p:sp>
        <p:nvSpPr>
          <p:cNvPr id="3" name="Obdélník 2"/>
          <p:cNvSpPr/>
          <p:nvPr/>
        </p:nvSpPr>
        <p:spPr>
          <a:xfrm>
            <a:off x="923731" y="1940769"/>
            <a:ext cx="10179697" cy="4012162"/>
          </a:xfrm>
          <a:prstGeom prst="rect">
            <a:avLst/>
          </a:prstGeom>
        </p:spPr>
        <p:txBody>
          <a:bodyPr vert="horz" lIns="91440" tIns="45720" rIns="91440" bIns="45720" rtlCol="0" anchor="t">
            <a:noAutofit/>
          </a:bodyPr>
          <a:lstStyle/>
          <a:p>
            <a:pPr indent="-228600" defTabSz="914400">
              <a:lnSpc>
                <a:spcPct val="90000"/>
              </a:lnSpc>
              <a:spcAft>
                <a:spcPts val="1200"/>
              </a:spcAft>
              <a:buFont typeface="Arial" panose="020B0604020202020204" pitchFamily="34" charset="0"/>
              <a:buChar char="•"/>
            </a:pPr>
            <a:r>
              <a:rPr lang="en-US" sz="2400" b="1" u="sng" dirty="0" err="1"/>
              <a:t>Obecné</a:t>
            </a:r>
            <a:r>
              <a:rPr lang="en-US" sz="2400" b="1" u="sng" dirty="0"/>
              <a:t> </a:t>
            </a:r>
            <a:r>
              <a:rPr lang="en-US" sz="2400" b="1" u="sng" dirty="0" err="1"/>
              <a:t>rodičovské</a:t>
            </a:r>
            <a:r>
              <a:rPr lang="en-US" sz="2400" b="1" u="sng" dirty="0"/>
              <a:t> </a:t>
            </a:r>
            <a:r>
              <a:rPr lang="en-US" sz="2400" b="1" u="sng" dirty="0" err="1"/>
              <a:t>dovednosti</a:t>
            </a:r>
            <a:r>
              <a:rPr lang="en-US" sz="2400" dirty="0"/>
              <a:t> </a:t>
            </a:r>
          </a:p>
          <a:p>
            <a:pPr marL="800100" lvl="1" indent="-228600" algn="just" defTabSz="914400">
              <a:lnSpc>
                <a:spcPct val="90000"/>
              </a:lnSpc>
              <a:spcAft>
                <a:spcPts val="1200"/>
              </a:spcAft>
              <a:buFont typeface="Arial" panose="020B0604020202020204" pitchFamily="34" charset="0"/>
              <a:buChar char="•"/>
            </a:pPr>
            <a:r>
              <a:rPr lang="en-US" sz="2400" dirty="0" err="1"/>
              <a:t>Schopnost</a:t>
            </a:r>
            <a:r>
              <a:rPr lang="en-US" sz="2400" dirty="0"/>
              <a:t> </a:t>
            </a:r>
            <a:r>
              <a:rPr lang="en-US" sz="2400" dirty="0" err="1"/>
              <a:t>zabezpečit</a:t>
            </a:r>
            <a:r>
              <a:rPr lang="en-US" sz="2400" dirty="0"/>
              <a:t> </a:t>
            </a:r>
            <a:r>
              <a:rPr lang="en-US" sz="2400" dirty="0" err="1"/>
              <a:t>fyzické</a:t>
            </a:r>
            <a:r>
              <a:rPr lang="en-US" sz="2400" dirty="0"/>
              <a:t>, </a:t>
            </a:r>
            <a:r>
              <a:rPr lang="en-US" sz="2400" dirty="0" err="1"/>
              <a:t>emocionální</a:t>
            </a:r>
            <a:r>
              <a:rPr lang="en-US" sz="2400" dirty="0"/>
              <a:t>, </a:t>
            </a:r>
            <a:r>
              <a:rPr lang="en-US" sz="2400" dirty="0" err="1"/>
              <a:t>vzdělávací</a:t>
            </a:r>
            <a:r>
              <a:rPr lang="en-US" sz="2400" dirty="0"/>
              <a:t> a </a:t>
            </a:r>
            <a:r>
              <a:rPr lang="en-US" sz="2400" dirty="0" err="1"/>
              <a:t>sociální</a:t>
            </a:r>
            <a:r>
              <a:rPr lang="en-US" sz="2400" dirty="0"/>
              <a:t> </a:t>
            </a:r>
            <a:r>
              <a:rPr lang="en-US" sz="2400" dirty="0" err="1"/>
              <a:t>potřeby</a:t>
            </a:r>
            <a:r>
              <a:rPr lang="en-US" sz="2400" dirty="0"/>
              <a:t> </a:t>
            </a:r>
            <a:r>
              <a:rPr lang="en-US" sz="2400" dirty="0" err="1"/>
              <a:t>dítěte</a:t>
            </a:r>
            <a:r>
              <a:rPr lang="en-US" sz="2400" dirty="0"/>
              <a:t> </a:t>
            </a:r>
            <a:r>
              <a:rPr lang="en-US" sz="2400" dirty="0" err="1"/>
              <a:t>vychází</a:t>
            </a:r>
            <a:r>
              <a:rPr lang="en-US" sz="2400" dirty="0"/>
              <a:t> z </a:t>
            </a:r>
            <a:r>
              <a:rPr lang="en-US" sz="2400" dirty="0" err="1"/>
              <a:t>našich</a:t>
            </a:r>
            <a:r>
              <a:rPr lang="en-US" sz="2400" dirty="0"/>
              <a:t> </a:t>
            </a:r>
            <a:r>
              <a:rPr lang="en-US" sz="2400" dirty="0" err="1"/>
              <a:t>přirozených</a:t>
            </a:r>
            <a:r>
              <a:rPr lang="en-US" sz="2400" dirty="0"/>
              <a:t> </a:t>
            </a:r>
            <a:r>
              <a:rPr lang="en-US" sz="2400" dirty="0" err="1"/>
              <a:t>schopností</a:t>
            </a:r>
            <a:r>
              <a:rPr lang="en-US" sz="2400" dirty="0"/>
              <a:t>.</a:t>
            </a:r>
          </a:p>
          <a:p>
            <a:pPr marL="800100" lvl="1" indent="-228600" algn="just" defTabSz="914400">
              <a:lnSpc>
                <a:spcPct val="90000"/>
              </a:lnSpc>
              <a:spcAft>
                <a:spcPts val="1200"/>
              </a:spcAft>
              <a:buFont typeface="Arial" panose="020B0604020202020204" pitchFamily="34" charset="0"/>
              <a:buChar char="•"/>
            </a:pPr>
            <a:r>
              <a:rPr lang="en-US" sz="2400" dirty="0"/>
              <a:t>Oba </a:t>
            </a:r>
            <a:r>
              <a:rPr lang="en-US" sz="2400" dirty="0" err="1"/>
              <a:t>rodiče</a:t>
            </a:r>
            <a:r>
              <a:rPr lang="en-US" sz="2400" dirty="0"/>
              <a:t> (</a:t>
            </a:r>
            <a:r>
              <a:rPr lang="en-US" sz="2400" dirty="0" err="1"/>
              <a:t>matky</a:t>
            </a:r>
            <a:r>
              <a:rPr lang="en-US" sz="2400" dirty="0"/>
              <a:t> </a:t>
            </a:r>
            <a:r>
              <a:rPr lang="en-US" sz="2400" dirty="0" err="1"/>
              <a:t>i</a:t>
            </a:r>
            <a:r>
              <a:rPr lang="en-US" sz="2400" dirty="0"/>
              <a:t> </a:t>
            </a:r>
            <a:r>
              <a:rPr lang="en-US" sz="2400" dirty="0" err="1"/>
              <a:t>otcové</a:t>
            </a:r>
            <a:r>
              <a:rPr lang="en-US" sz="2400" dirty="0"/>
              <a:t>) </a:t>
            </a:r>
            <a:r>
              <a:rPr lang="en-US" sz="2400" dirty="0" err="1"/>
              <a:t>mají</a:t>
            </a:r>
            <a:r>
              <a:rPr lang="en-US" sz="2400" dirty="0"/>
              <a:t> </a:t>
            </a:r>
            <a:r>
              <a:rPr lang="en-US" sz="2400" dirty="0" err="1"/>
              <a:t>tyto</a:t>
            </a:r>
            <a:r>
              <a:rPr lang="en-US" sz="2400" dirty="0"/>
              <a:t> </a:t>
            </a:r>
            <a:r>
              <a:rPr lang="en-US" sz="2400" dirty="0" err="1"/>
              <a:t>schopnosti</a:t>
            </a:r>
            <a:r>
              <a:rPr lang="en-US" sz="2400" dirty="0"/>
              <a:t> </a:t>
            </a:r>
            <a:r>
              <a:rPr lang="en-US" sz="2400" dirty="0" err="1"/>
              <a:t>stejné</a:t>
            </a:r>
            <a:r>
              <a:rPr lang="en-US" sz="2400" dirty="0"/>
              <a:t>, </a:t>
            </a:r>
            <a:r>
              <a:rPr lang="en-US" sz="2400" dirty="0" err="1"/>
              <a:t>byť</a:t>
            </a:r>
            <a:r>
              <a:rPr lang="en-US" sz="2400" dirty="0"/>
              <a:t> se </a:t>
            </a:r>
            <a:r>
              <a:rPr lang="en-US" sz="2400" dirty="0" err="1"/>
              <a:t>mohou</a:t>
            </a:r>
            <a:r>
              <a:rPr lang="en-US" sz="2400" dirty="0"/>
              <a:t> </a:t>
            </a:r>
            <a:r>
              <a:rPr lang="en-US" sz="2400" dirty="0" err="1"/>
              <a:t>projevovat</a:t>
            </a:r>
            <a:r>
              <a:rPr lang="en-US" sz="2400" dirty="0"/>
              <a:t> </a:t>
            </a:r>
            <a:r>
              <a:rPr lang="en-US" sz="2400" dirty="0" err="1"/>
              <a:t>různým</a:t>
            </a:r>
            <a:r>
              <a:rPr lang="en-US" sz="2400" dirty="0"/>
              <a:t> </a:t>
            </a:r>
            <a:r>
              <a:rPr lang="en-US" sz="2400" dirty="0" err="1"/>
              <a:t>chováním</a:t>
            </a:r>
            <a:r>
              <a:rPr lang="en-US" sz="2400" dirty="0"/>
              <a:t>.</a:t>
            </a:r>
          </a:p>
          <a:p>
            <a:pPr marL="800100" lvl="1" indent="-228600" algn="just" defTabSz="914400">
              <a:lnSpc>
                <a:spcPct val="90000"/>
              </a:lnSpc>
              <a:spcAft>
                <a:spcPts val="1200"/>
              </a:spcAft>
              <a:buFont typeface="Arial" panose="020B0604020202020204" pitchFamily="34" charset="0"/>
              <a:buChar char="•"/>
            </a:pPr>
            <a:r>
              <a:rPr lang="en-US" sz="2400" dirty="0"/>
              <a:t>To, jak </a:t>
            </a:r>
            <a:r>
              <a:rPr lang="en-US" sz="2400" dirty="0" err="1"/>
              <a:t>jste</a:t>
            </a:r>
            <a:r>
              <a:rPr lang="en-US" sz="2400" dirty="0"/>
              <a:t> </a:t>
            </a:r>
            <a:r>
              <a:rPr lang="en-US" sz="2400" dirty="0" err="1"/>
              <a:t>si</a:t>
            </a:r>
            <a:r>
              <a:rPr lang="en-US" sz="2400" dirty="0"/>
              <a:t> </a:t>
            </a:r>
            <a:r>
              <a:rPr lang="en-US" sz="2400" dirty="0" err="1"/>
              <a:t>dělili</a:t>
            </a:r>
            <a:r>
              <a:rPr lang="en-US" sz="2400" dirty="0"/>
              <a:t> </a:t>
            </a:r>
            <a:r>
              <a:rPr lang="en-US" sz="2400" dirty="0" err="1"/>
              <a:t>rodičovské</a:t>
            </a:r>
            <a:r>
              <a:rPr lang="en-US" sz="2400" dirty="0"/>
              <a:t> </a:t>
            </a:r>
            <a:r>
              <a:rPr lang="en-US" sz="2400" dirty="0" err="1"/>
              <a:t>dovednosti</a:t>
            </a:r>
            <a:r>
              <a:rPr lang="en-US" sz="2400" dirty="0"/>
              <a:t> do </a:t>
            </a:r>
            <a:r>
              <a:rPr lang="en-US" sz="2400" dirty="0" err="1"/>
              <a:t>rozpadu</a:t>
            </a:r>
            <a:r>
              <a:rPr lang="en-US" sz="2400" dirty="0"/>
              <a:t> </a:t>
            </a:r>
            <a:r>
              <a:rPr lang="en-US" sz="2400" dirty="0" err="1"/>
              <a:t>vašeho</a:t>
            </a:r>
            <a:r>
              <a:rPr lang="en-US" sz="2400" dirty="0"/>
              <a:t> </a:t>
            </a:r>
            <a:r>
              <a:rPr lang="en-US" sz="2400" dirty="0" err="1"/>
              <a:t>vztahu</a:t>
            </a:r>
            <a:r>
              <a:rPr lang="en-US" sz="2400" dirty="0"/>
              <a:t> </a:t>
            </a:r>
            <a:r>
              <a:rPr lang="en-US" sz="2400" dirty="0" err="1"/>
              <a:t>odpovídalo</a:t>
            </a:r>
            <a:r>
              <a:rPr lang="en-US" sz="2400" dirty="0"/>
              <a:t> </a:t>
            </a:r>
            <a:r>
              <a:rPr lang="en-US" sz="2400" dirty="0" err="1"/>
              <a:t>vaší</a:t>
            </a:r>
            <a:r>
              <a:rPr lang="en-US" sz="2400" dirty="0"/>
              <a:t> </a:t>
            </a:r>
            <a:r>
              <a:rPr lang="en-US" sz="2400" dirty="0" err="1"/>
              <a:t>tehdejší</a:t>
            </a:r>
            <a:r>
              <a:rPr lang="en-US" sz="2400" dirty="0"/>
              <a:t> </a:t>
            </a:r>
            <a:r>
              <a:rPr lang="en-US" sz="2400" dirty="0" err="1"/>
              <a:t>situaci</a:t>
            </a:r>
            <a:r>
              <a:rPr lang="en-US" sz="2400" dirty="0"/>
              <a:t>, </a:t>
            </a:r>
            <a:r>
              <a:rPr lang="en-US" sz="2400" dirty="0" err="1"/>
              <a:t>nyní</a:t>
            </a:r>
            <a:r>
              <a:rPr lang="en-US" sz="2400" dirty="0"/>
              <a:t> se </a:t>
            </a:r>
            <a:r>
              <a:rPr lang="en-US" sz="2400" dirty="0" err="1"/>
              <a:t>vaše</a:t>
            </a:r>
            <a:r>
              <a:rPr lang="en-US" sz="2400" dirty="0"/>
              <a:t> </a:t>
            </a:r>
            <a:r>
              <a:rPr lang="en-US" sz="2400" dirty="0" err="1"/>
              <a:t>vztahy</a:t>
            </a:r>
            <a:r>
              <a:rPr lang="en-US" sz="2400" dirty="0"/>
              <a:t> </a:t>
            </a:r>
            <a:r>
              <a:rPr lang="en-US" sz="2400" dirty="0" err="1"/>
              <a:t>mění</a:t>
            </a:r>
            <a:r>
              <a:rPr lang="en-US" sz="2400" dirty="0"/>
              <a:t> a </a:t>
            </a:r>
            <a:r>
              <a:rPr lang="en-US" sz="2400" dirty="0" err="1"/>
              <a:t>tudíž</a:t>
            </a:r>
            <a:r>
              <a:rPr lang="en-US" sz="2400" dirty="0"/>
              <a:t> se </a:t>
            </a:r>
            <a:r>
              <a:rPr lang="en-US" sz="2400" dirty="0" err="1"/>
              <a:t>bude</a:t>
            </a:r>
            <a:r>
              <a:rPr lang="en-US" sz="2400" dirty="0"/>
              <a:t> </a:t>
            </a:r>
            <a:r>
              <a:rPr lang="en-US" sz="2400" dirty="0" err="1"/>
              <a:t>měnit</a:t>
            </a:r>
            <a:r>
              <a:rPr lang="en-US" sz="2400" dirty="0"/>
              <a:t> </a:t>
            </a:r>
            <a:r>
              <a:rPr lang="en-US" sz="2400" dirty="0" err="1"/>
              <a:t>i</a:t>
            </a:r>
            <a:r>
              <a:rPr lang="en-US" sz="2400" dirty="0"/>
              <a:t> </a:t>
            </a:r>
            <a:r>
              <a:rPr lang="en-US" sz="2400" dirty="0" err="1"/>
              <a:t>způsob</a:t>
            </a:r>
            <a:r>
              <a:rPr lang="en-US" sz="2400" dirty="0"/>
              <a:t>, jak </a:t>
            </a:r>
            <a:r>
              <a:rPr lang="en-US" sz="2400" dirty="0" err="1"/>
              <a:t>budete</a:t>
            </a:r>
            <a:r>
              <a:rPr lang="en-US" sz="2400" dirty="0"/>
              <a:t> </a:t>
            </a:r>
            <a:r>
              <a:rPr lang="en-US" sz="2400" dirty="0" err="1"/>
              <a:t>pečovat</a:t>
            </a:r>
            <a:r>
              <a:rPr lang="en-US" sz="2400" dirty="0"/>
              <a:t> o </a:t>
            </a:r>
            <a:r>
              <a:rPr lang="en-US" sz="2400" dirty="0" err="1"/>
              <a:t>dítě</a:t>
            </a:r>
            <a:r>
              <a:rPr lang="en-US" sz="2400" dirty="0"/>
              <a:t>/</a:t>
            </a:r>
            <a:r>
              <a:rPr lang="en-US" sz="2400" dirty="0" err="1"/>
              <a:t>děti</a:t>
            </a:r>
            <a:r>
              <a:rPr lang="en-US" sz="2400" dirty="0"/>
              <a:t>.</a:t>
            </a:r>
          </a:p>
          <a:p>
            <a:pPr marL="800100" lvl="1" indent="-228600" algn="just" defTabSz="914400">
              <a:lnSpc>
                <a:spcPct val="90000"/>
              </a:lnSpc>
              <a:buFont typeface="Arial" panose="020B0604020202020204" pitchFamily="34" charset="0"/>
              <a:buChar char="•"/>
            </a:pPr>
            <a:r>
              <a:rPr lang="en-US" sz="2400" dirty="0" err="1"/>
              <a:t>Rozdílný</a:t>
            </a:r>
            <a:r>
              <a:rPr lang="en-US" sz="2400" dirty="0"/>
              <a:t> </a:t>
            </a:r>
            <a:r>
              <a:rPr lang="en-US" sz="2400" dirty="0" err="1"/>
              <a:t>výchovný</a:t>
            </a:r>
            <a:r>
              <a:rPr lang="en-US" sz="2400" dirty="0"/>
              <a:t> </a:t>
            </a:r>
            <a:r>
              <a:rPr lang="en-US" sz="2400" dirty="0" err="1"/>
              <a:t>styl</a:t>
            </a:r>
            <a:r>
              <a:rPr lang="cs-CZ" sz="2400" dirty="0"/>
              <a:t> a</a:t>
            </a:r>
            <a:r>
              <a:rPr lang="en-US" sz="2400" dirty="0"/>
              <a:t> </a:t>
            </a:r>
            <a:r>
              <a:rPr lang="en-US" sz="2400" dirty="0" err="1"/>
              <a:t>požadavky</a:t>
            </a:r>
            <a:r>
              <a:rPr lang="en-US" sz="2400" dirty="0"/>
              <a:t> na </a:t>
            </a:r>
            <a:r>
              <a:rPr lang="en-US" sz="2400" dirty="0" err="1"/>
              <a:t>dítě</a:t>
            </a:r>
            <a:r>
              <a:rPr lang="en-US" sz="2400" dirty="0"/>
              <a:t> </a:t>
            </a:r>
            <a:r>
              <a:rPr lang="en-US" sz="2400" dirty="0" err="1"/>
              <a:t>jsou</a:t>
            </a:r>
            <a:r>
              <a:rPr lang="en-US" sz="2400" dirty="0"/>
              <a:t> </a:t>
            </a:r>
            <a:r>
              <a:rPr lang="en-US" sz="2400" dirty="0" err="1"/>
              <a:t>zcela</a:t>
            </a:r>
            <a:r>
              <a:rPr lang="en-US" sz="2400" dirty="0"/>
              <a:t> </a:t>
            </a:r>
            <a:r>
              <a:rPr lang="en-US" sz="2400" dirty="0" err="1"/>
              <a:t>přirozené</a:t>
            </a:r>
            <a:r>
              <a:rPr lang="en-US" sz="2400" dirty="0"/>
              <a:t> a </a:t>
            </a:r>
            <a:r>
              <a:rPr lang="en-US" sz="2400" dirty="0" err="1"/>
              <a:t>není</a:t>
            </a:r>
            <a:r>
              <a:rPr lang="en-US" sz="2400" dirty="0"/>
              <a:t> </a:t>
            </a:r>
            <a:r>
              <a:rPr lang="en-US" sz="2400" dirty="0" err="1"/>
              <a:t>možné</a:t>
            </a:r>
            <a:r>
              <a:rPr lang="en-US" sz="2400" dirty="0"/>
              <a:t> </a:t>
            </a:r>
            <a:r>
              <a:rPr lang="en-US" sz="2400" dirty="0" err="1"/>
              <a:t>stanovovat</a:t>
            </a:r>
            <a:r>
              <a:rPr lang="en-US" sz="2400" dirty="0"/>
              <a:t>, </a:t>
            </a:r>
            <a:r>
              <a:rPr lang="en-US" sz="2400" dirty="0" err="1"/>
              <a:t>který</a:t>
            </a:r>
            <a:r>
              <a:rPr lang="en-US" sz="2400" dirty="0"/>
              <a:t> </a:t>
            </a:r>
            <a:r>
              <a:rPr lang="en-US" sz="2400" dirty="0" err="1"/>
              <a:t>styl</a:t>
            </a:r>
            <a:r>
              <a:rPr lang="en-US" sz="2400" dirty="0"/>
              <a:t> je </a:t>
            </a:r>
            <a:r>
              <a:rPr lang="en-US" sz="2400" dirty="0" err="1"/>
              <a:t>lepší</a:t>
            </a:r>
            <a:r>
              <a:rPr lang="en-US" sz="2400" dirty="0"/>
              <a:t> </a:t>
            </a:r>
            <a:r>
              <a:rPr lang="en-US" sz="2400" dirty="0" err="1"/>
              <a:t>nebo</a:t>
            </a:r>
            <a:r>
              <a:rPr lang="en-US" sz="2400" dirty="0"/>
              <a:t> </a:t>
            </a:r>
            <a:r>
              <a:rPr lang="en-US" sz="2400" dirty="0" err="1"/>
              <a:t>horší</a:t>
            </a:r>
            <a:r>
              <a:rPr lang="en-US" sz="2400" dirty="0"/>
              <a:t>. </a:t>
            </a:r>
          </a:p>
        </p:txBody>
      </p:sp>
    </p:spTree>
    <p:extLst>
      <p:ext uri="{BB962C8B-B14F-4D97-AF65-F5344CB8AC3E}">
        <p14:creationId xmlns:p14="http://schemas.microsoft.com/office/powerpoint/2010/main" val="2529601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E82175-580B-4364-97A9-45F6A6C2F70A}"/>
              </a:ext>
            </a:extLst>
          </p:cNvPr>
          <p:cNvSpPr>
            <a:spLocks noGrp="1"/>
          </p:cNvSpPr>
          <p:nvPr>
            <p:ph type="title"/>
          </p:nvPr>
        </p:nvSpPr>
        <p:spPr>
          <a:xfrm>
            <a:off x="1011719" y="630901"/>
            <a:ext cx="10459617" cy="1250303"/>
          </a:xfrm>
        </p:spPr>
        <p:txBody>
          <a:bodyPr vert="horz" lIns="91440" tIns="45720" rIns="91440" bIns="45720" rtlCol="0" anchor="ctr">
            <a:normAutofit/>
          </a:bodyPr>
          <a:lstStyle/>
          <a:p>
            <a:r>
              <a:rPr lang="en-US" sz="3400" b="1" kern="1200" dirty="0" err="1">
                <a:solidFill>
                  <a:schemeClr val="tx1"/>
                </a:solidFill>
                <a:latin typeface="+mj-lt"/>
                <a:ea typeface="+mj-ea"/>
                <a:cs typeface="+mj-cs"/>
              </a:rPr>
              <a:t>Specifické</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rodičovské</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dovednosti</a:t>
            </a:r>
            <a:r>
              <a:rPr lang="en-US" sz="3400" b="1" kern="1200" dirty="0">
                <a:solidFill>
                  <a:schemeClr val="tx1"/>
                </a:solidFill>
                <a:latin typeface="+mj-lt"/>
                <a:ea typeface="+mj-ea"/>
                <a:cs typeface="+mj-cs"/>
              </a:rPr>
              <a:t> v </a:t>
            </a:r>
            <a:r>
              <a:rPr lang="en-US" sz="3400" b="1" kern="1200" dirty="0" err="1">
                <a:solidFill>
                  <a:schemeClr val="tx1"/>
                </a:solidFill>
                <a:latin typeface="+mj-lt"/>
                <a:ea typeface="+mj-ea"/>
                <a:cs typeface="+mj-cs"/>
              </a:rPr>
              <a:t>situaci</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rozpadu</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partnerského</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vztahu</a:t>
            </a:r>
            <a:r>
              <a:rPr lang="en-US" sz="3400" b="1" kern="1200" dirty="0">
                <a:solidFill>
                  <a:schemeClr val="tx1"/>
                </a:solidFill>
                <a:latin typeface="+mj-lt"/>
                <a:ea typeface="+mj-ea"/>
                <a:cs typeface="+mj-cs"/>
              </a:rPr>
              <a:t>/</a:t>
            </a:r>
            <a:r>
              <a:rPr lang="en-US" sz="3400" b="1" kern="1200" dirty="0" err="1">
                <a:solidFill>
                  <a:schemeClr val="tx1"/>
                </a:solidFill>
                <a:latin typeface="+mj-lt"/>
                <a:ea typeface="+mj-ea"/>
                <a:cs typeface="+mj-cs"/>
              </a:rPr>
              <a:t>rozvodu</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manželství</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rodičů</a:t>
            </a:r>
            <a:endParaRPr lang="en-US" sz="3400" b="1" kern="1200" dirty="0">
              <a:solidFill>
                <a:schemeClr val="tx1"/>
              </a:solidFill>
              <a:latin typeface="+mj-lt"/>
              <a:ea typeface="+mj-ea"/>
              <a:cs typeface="+mj-cs"/>
            </a:endParaRPr>
          </a:p>
        </p:txBody>
      </p:sp>
      <p:sp>
        <p:nvSpPr>
          <p:cNvPr id="6" name="TextovéPole 5">
            <a:extLst>
              <a:ext uri="{FF2B5EF4-FFF2-40B4-BE49-F238E27FC236}">
                <a16:creationId xmlns:a16="http://schemas.microsoft.com/office/drawing/2014/main" id="{85E7295F-D14F-4767-B480-3EE8070B85E8}"/>
              </a:ext>
            </a:extLst>
          </p:cNvPr>
          <p:cNvSpPr txBox="1"/>
          <p:nvPr/>
        </p:nvSpPr>
        <p:spPr>
          <a:xfrm>
            <a:off x="933062" y="2136710"/>
            <a:ext cx="10226350" cy="3806889"/>
          </a:xfrm>
          <a:prstGeom prst="rect">
            <a:avLst/>
          </a:prstGeom>
        </p:spPr>
        <p:txBody>
          <a:bodyPr vert="horz" lIns="91440" tIns="45720" rIns="91440" bIns="45720" rtlCol="0" anchor="t">
            <a:normAutofit lnSpcReduction="10000"/>
          </a:bodyPr>
          <a:lstStyle/>
          <a:p>
            <a:pPr marL="285750" indent="-228600" algn="just" defTabSz="914400">
              <a:lnSpc>
                <a:spcPct val="90000"/>
              </a:lnSpc>
              <a:spcAft>
                <a:spcPts val="600"/>
              </a:spcAft>
              <a:buFont typeface="Arial" panose="020B0604020202020204" pitchFamily="34" charset="0"/>
              <a:buChar char="•"/>
            </a:pPr>
            <a:r>
              <a:rPr lang="en-US" sz="2200" dirty="0"/>
              <a:t>V </a:t>
            </a:r>
            <a:r>
              <a:rPr lang="en-US" sz="2200" dirty="0" err="1"/>
              <a:t>situaci</a:t>
            </a:r>
            <a:r>
              <a:rPr lang="en-US" sz="2200" dirty="0"/>
              <a:t> </a:t>
            </a:r>
            <a:r>
              <a:rPr lang="en-US" sz="2200" dirty="0" err="1"/>
              <a:t>rozpadu</a:t>
            </a:r>
            <a:r>
              <a:rPr lang="en-US" sz="2200" dirty="0"/>
              <a:t> </a:t>
            </a:r>
            <a:r>
              <a:rPr lang="en-US" sz="2200" dirty="0" err="1"/>
              <a:t>rodiny</a:t>
            </a:r>
            <a:r>
              <a:rPr lang="en-US" sz="2200" dirty="0"/>
              <a:t> </a:t>
            </a:r>
            <a:r>
              <a:rPr lang="en-US" sz="2200" dirty="0" err="1"/>
              <a:t>dítě</a:t>
            </a:r>
            <a:r>
              <a:rPr lang="en-US" sz="2200" dirty="0"/>
              <a:t> </a:t>
            </a:r>
            <a:r>
              <a:rPr lang="en-US" sz="2200" dirty="0" err="1"/>
              <a:t>potřebuje</a:t>
            </a:r>
            <a:r>
              <a:rPr lang="en-US" sz="2200" dirty="0"/>
              <a:t>, </a:t>
            </a:r>
            <a:r>
              <a:rPr lang="en-US" sz="2200" dirty="0" err="1"/>
              <a:t>abyste</a:t>
            </a:r>
            <a:r>
              <a:rPr lang="en-US" sz="2200" dirty="0"/>
              <a:t> </a:t>
            </a:r>
            <a:r>
              <a:rPr lang="en-US" sz="2200" dirty="0" err="1"/>
              <a:t>své</a:t>
            </a:r>
            <a:r>
              <a:rPr lang="en-US" sz="2200" dirty="0"/>
              <a:t> </a:t>
            </a:r>
            <a:r>
              <a:rPr lang="en-US" sz="2200" dirty="0" err="1"/>
              <a:t>intuitivní</a:t>
            </a:r>
            <a:r>
              <a:rPr lang="en-US" sz="2200" dirty="0"/>
              <a:t> </a:t>
            </a:r>
            <a:r>
              <a:rPr lang="en-US" sz="2200" dirty="0" err="1"/>
              <a:t>reakce</a:t>
            </a:r>
            <a:r>
              <a:rPr lang="en-US" sz="2200" dirty="0"/>
              <a:t> </a:t>
            </a:r>
            <a:r>
              <a:rPr lang="en-US" sz="2200" dirty="0" err="1"/>
              <a:t>dostali</a:t>
            </a:r>
            <a:r>
              <a:rPr lang="en-US" sz="2200" dirty="0"/>
              <a:t> pod </a:t>
            </a:r>
            <a:r>
              <a:rPr lang="en-US" sz="2200" dirty="0" err="1"/>
              <a:t>kontrolu</a:t>
            </a:r>
            <a:r>
              <a:rPr lang="en-US" sz="2200" dirty="0"/>
              <a:t> a </a:t>
            </a:r>
            <a:r>
              <a:rPr lang="en-US" sz="2200" dirty="0" err="1"/>
              <a:t>jednali</a:t>
            </a:r>
            <a:r>
              <a:rPr lang="en-US" sz="2200" dirty="0"/>
              <a:t> na </a:t>
            </a:r>
            <a:r>
              <a:rPr lang="en-US" sz="2200" dirty="0" err="1"/>
              <a:t>základě</a:t>
            </a:r>
            <a:r>
              <a:rPr lang="en-US" sz="2200" dirty="0"/>
              <a:t> toho, co je pro </a:t>
            </a:r>
            <a:r>
              <a:rPr lang="en-US" sz="2200" dirty="0" err="1"/>
              <a:t>vaše</a:t>
            </a:r>
            <a:r>
              <a:rPr lang="en-US" sz="2200" dirty="0"/>
              <a:t> </a:t>
            </a:r>
            <a:r>
              <a:rPr lang="en-US" sz="2200" dirty="0" err="1"/>
              <a:t>dítě</a:t>
            </a:r>
            <a:r>
              <a:rPr lang="en-US" sz="2200" dirty="0"/>
              <a:t> v </a:t>
            </a:r>
            <a:r>
              <a:rPr lang="en-US" sz="2200" dirty="0" err="1"/>
              <a:t>dané</a:t>
            </a:r>
            <a:r>
              <a:rPr lang="en-US" sz="2200" dirty="0"/>
              <a:t> </a:t>
            </a:r>
            <a:r>
              <a:rPr lang="en-US" sz="2200" dirty="0" err="1"/>
              <a:t>situaci</a:t>
            </a:r>
            <a:r>
              <a:rPr lang="en-US" sz="2200" dirty="0"/>
              <a:t> </a:t>
            </a:r>
            <a:r>
              <a:rPr lang="en-US" sz="2200" dirty="0" err="1"/>
              <a:t>skutečně</a:t>
            </a:r>
            <a:r>
              <a:rPr lang="en-US" sz="2200" dirty="0"/>
              <a:t> </a:t>
            </a:r>
            <a:r>
              <a:rPr lang="en-US" sz="2200" dirty="0" err="1"/>
              <a:t>důležité</a:t>
            </a:r>
            <a:r>
              <a:rPr lang="en-US" sz="2200" dirty="0"/>
              <a:t>. </a:t>
            </a:r>
            <a:endParaRPr lang="cs-CZ" sz="2200" dirty="0"/>
          </a:p>
          <a:p>
            <a:pPr marL="57150" algn="just" defTabSz="914400">
              <a:lnSpc>
                <a:spcPct val="90000"/>
              </a:lnSpc>
              <a:spcAft>
                <a:spcPts val="600"/>
              </a:spcAft>
            </a:pPr>
            <a:endParaRPr lang="en-US" sz="2200" dirty="0"/>
          </a:p>
          <a:p>
            <a:pPr marL="285750" indent="-228600" algn="just" defTabSz="914400">
              <a:lnSpc>
                <a:spcPct val="90000"/>
              </a:lnSpc>
              <a:buFont typeface="Arial" panose="020B0604020202020204" pitchFamily="34" charset="0"/>
              <a:buChar char="•"/>
            </a:pPr>
            <a:r>
              <a:rPr lang="en-US" sz="2200" dirty="0" err="1"/>
              <a:t>Mezi</a:t>
            </a:r>
            <a:r>
              <a:rPr lang="en-US" sz="2200" dirty="0"/>
              <a:t> </a:t>
            </a:r>
            <a:r>
              <a:rPr lang="en-US" sz="2200" dirty="0" err="1"/>
              <a:t>specifické</a:t>
            </a:r>
            <a:r>
              <a:rPr lang="en-US" sz="2200" dirty="0"/>
              <a:t> </a:t>
            </a:r>
            <a:r>
              <a:rPr lang="en-US" sz="2200" dirty="0" err="1"/>
              <a:t>rodičovské</a:t>
            </a:r>
            <a:r>
              <a:rPr lang="en-US" sz="2200" dirty="0"/>
              <a:t> </a:t>
            </a:r>
            <a:r>
              <a:rPr lang="en-US" sz="2200" dirty="0" err="1"/>
              <a:t>kompetence</a:t>
            </a:r>
            <a:r>
              <a:rPr lang="en-US" sz="2200" dirty="0"/>
              <a:t> v </a:t>
            </a:r>
            <a:r>
              <a:rPr lang="en-US" sz="2200" dirty="0" err="1"/>
              <a:t>situaci</a:t>
            </a:r>
            <a:r>
              <a:rPr lang="en-US" sz="2200" dirty="0"/>
              <a:t> </a:t>
            </a:r>
            <a:r>
              <a:rPr lang="en-US" sz="2200" dirty="0" err="1"/>
              <a:t>rozpadu</a:t>
            </a:r>
            <a:r>
              <a:rPr lang="en-US" sz="2200" dirty="0"/>
              <a:t> </a:t>
            </a:r>
            <a:r>
              <a:rPr lang="en-US" sz="2200" dirty="0" err="1"/>
              <a:t>rodiny</a:t>
            </a:r>
            <a:r>
              <a:rPr lang="en-US" sz="2200" dirty="0"/>
              <a:t> </a:t>
            </a:r>
            <a:r>
              <a:rPr lang="en-US" sz="2200" dirty="0" err="1"/>
              <a:t>lze</a:t>
            </a:r>
            <a:r>
              <a:rPr lang="en-US" sz="2200" dirty="0"/>
              <a:t> </a:t>
            </a:r>
            <a:r>
              <a:rPr lang="en-US" sz="2200" dirty="0" err="1"/>
              <a:t>zařadit</a:t>
            </a:r>
            <a:r>
              <a:rPr lang="en-US" sz="2200" dirty="0"/>
              <a:t>:</a:t>
            </a:r>
          </a:p>
          <a:p>
            <a:pPr marL="742950" lvl="1" indent="-228600" algn="just" defTabSz="914400">
              <a:lnSpc>
                <a:spcPct val="90000"/>
              </a:lnSpc>
              <a:buFont typeface="Arial" panose="020B0604020202020204" pitchFamily="34" charset="0"/>
              <a:buChar char="•"/>
            </a:pPr>
            <a:r>
              <a:rPr lang="en-US" sz="2200" dirty="0" err="1"/>
              <a:t>schopnost</a:t>
            </a:r>
            <a:r>
              <a:rPr lang="en-US" sz="2200" dirty="0"/>
              <a:t> </a:t>
            </a:r>
            <a:r>
              <a:rPr lang="en-US" sz="2200" dirty="0" err="1"/>
              <a:t>udržet</a:t>
            </a:r>
            <a:r>
              <a:rPr lang="en-US" sz="2200" dirty="0"/>
              <a:t> </a:t>
            </a:r>
            <a:r>
              <a:rPr lang="en-US" sz="2200" dirty="0" err="1"/>
              <a:t>stabilní</a:t>
            </a:r>
            <a:r>
              <a:rPr lang="en-US" sz="2200" dirty="0"/>
              <a:t> </a:t>
            </a:r>
            <a:r>
              <a:rPr lang="en-US" sz="2200" dirty="0" err="1"/>
              <a:t>psychosociální</a:t>
            </a:r>
            <a:r>
              <a:rPr lang="en-US" sz="2200" dirty="0"/>
              <a:t> a </a:t>
            </a:r>
            <a:r>
              <a:rPr lang="en-US" sz="2200" dirty="0" err="1"/>
              <a:t>geografické</a:t>
            </a:r>
            <a:r>
              <a:rPr lang="en-US" sz="2200" dirty="0"/>
              <a:t> </a:t>
            </a:r>
            <a:r>
              <a:rPr lang="en-US" sz="2200" dirty="0" err="1"/>
              <a:t>prostředí</a:t>
            </a:r>
            <a:r>
              <a:rPr lang="en-US" sz="2200" dirty="0"/>
              <a:t> </a:t>
            </a:r>
            <a:r>
              <a:rPr lang="en-US" sz="2200" dirty="0" err="1"/>
              <a:t>dítěte</a:t>
            </a:r>
            <a:endParaRPr lang="en-US" sz="2200" dirty="0"/>
          </a:p>
          <a:p>
            <a:pPr marL="742950" lvl="1" indent="-228600" algn="just" defTabSz="914400">
              <a:lnSpc>
                <a:spcPct val="90000"/>
              </a:lnSpc>
              <a:buFont typeface="Arial" panose="020B0604020202020204" pitchFamily="34" charset="0"/>
              <a:buChar char="•"/>
            </a:pPr>
            <a:r>
              <a:rPr lang="en-US" sz="2200" dirty="0" err="1"/>
              <a:t>podpora</a:t>
            </a:r>
            <a:r>
              <a:rPr lang="en-US" sz="2200" dirty="0"/>
              <a:t> </a:t>
            </a:r>
            <a:r>
              <a:rPr lang="en-US" sz="2200" dirty="0" err="1"/>
              <a:t>dítěte</a:t>
            </a:r>
            <a:r>
              <a:rPr lang="en-US" sz="2200" dirty="0"/>
              <a:t> v </a:t>
            </a:r>
            <a:r>
              <a:rPr lang="en-US" sz="2200" dirty="0" err="1"/>
              <a:t>kontaktu</a:t>
            </a:r>
            <a:r>
              <a:rPr lang="en-US" sz="2200" dirty="0"/>
              <a:t> s </a:t>
            </a:r>
            <a:r>
              <a:rPr lang="en-US" sz="2200" dirty="0" err="1"/>
              <a:t>druhým</a:t>
            </a:r>
            <a:r>
              <a:rPr lang="en-US" sz="2200" dirty="0"/>
              <a:t> </a:t>
            </a:r>
            <a:r>
              <a:rPr lang="en-US" sz="2200" dirty="0" err="1"/>
              <a:t>rodičem</a:t>
            </a:r>
            <a:endParaRPr lang="en-US" sz="2200" dirty="0"/>
          </a:p>
          <a:p>
            <a:pPr marL="742950" lvl="1" indent="-228600" algn="just" defTabSz="914400">
              <a:lnSpc>
                <a:spcPct val="90000"/>
              </a:lnSpc>
              <a:buFont typeface="Arial" panose="020B0604020202020204" pitchFamily="34" charset="0"/>
              <a:buChar char="•"/>
            </a:pPr>
            <a:r>
              <a:rPr lang="en-US" sz="2200" dirty="0" err="1"/>
              <a:t>přijetí</a:t>
            </a:r>
            <a:r>
              <a:rPr lang="en-US" sz="2200" dirty="0"/>
              <a:t> </a:t>
            </a:r>
            <a:r>
              <a:rPr lang="en-US" sz="2200" dirty="0" err="1"/>
              <a:t>druhého</a:t>
            </a:r>
            <a:r>
              <a:rPr lang="en-US" sz="2200" dirty="0"/>
              <a:t> </a:t>
            </a:r>
            <a:r>
              <a:rPr lang="en-US" sz="2200" dirty="0" err="1"/>
              <a:t>rodiče</a:t>
            </a:r>
            <a:r>
              <a:rPr lang="en-US" sz="2200" dirty="0"/>
              <a:t> </a:t>
            </a:r>
            <a:r>
              <a:rPr lang="en-US" sz="2200" dirty="0" err="1"/>
              <a:t>jako</a:t>
            </a:r>
            <a:r>
              <a:rPr lang="en-US" sz="2200" dirty="0"/>
              <a:t> </a:t>
            </a:r>
            <a:r>
              <a:rPr lang="en-US" sz="2200" dirty="0" err="1"/>
              <a:t>vychovatele</a:t>
            </a:r>
            <a:r>
              <a:rPr lang="en-US" sz="2200" dirty="0"/>
              <a:t>, </a:t>
            </a:r>
            <a:r>
              <a:rPr lang="en-US" sz="2200" dirty="0" err="1"/>
              <a:t>včetně</a:t>
            </a:r>
            <a:r>
              <a:rPr lang="en-US" sz="2200" dirty="0"/>
              <a:t> </a:t>
            </a:r>
            <a:r>
              <a:rPr lang="en-US" sz="2200" dirty="0" err="1"/>
              <a:t>vzájemné</a:t>
            </a:r>
            <a:r>
              <a:rPr lang="en-US" sz="2200" dirty="0"/>
              <a:t> </a:t>
            </a:r>
            <a:r>
              <a:rPr lang="en-US" sz="2200" dirty="0" err="1"/>
              <a:t>komunikace</a:t>
            </a:r>
            <a:endParaRPr lang="en-US" sz="2200" dirty="0"/>
          </a:p>
          <a:p>
            <a:pPr marL="742950" lvl="1" indent="-228600" algn="just" defTabSz="914400">
              <a:lnSpc>
                <a:spcPct val="90000"/>
              </a:lnSpc>
              <a:buFont typeface="Arial" panose="020B0604020202020204" pitchFamily="34" charset="0"/>
              <a:buChar char="•"/>
            </a:pPr>
            <a:r>
              <a:rPr lang="en-US" sz="2200" dirty="0" err="1"/>
              <a:t>ochrana</a:t>
            </a:r>
            <a:r>
              <a:rPr lang="en-US" sz="2200" dirty="0"/>
              <a:t> </a:t>
            </a:r>
            <a:r>
              <a:rPr lang="en-US" sz="2200" dirty="0" err="1"/>
              <a:t>dítěte</a:t>
            </a:r>
            <a:r>
              <a:rPr lang="en-US" sz="2200" dirty="0"/>
              <a:t> </a:t>
            </a:r>
            <a:r>
              <a:rPr lang="en-US" sz="2200" dirty="0" err="1"/>
              <a:t>před</a:t>
            </a:r>
            <a:r>
              <a:rPr lang="en-US" sz="2200" dirty="0"/>
              <a:t> </a:t>
            </a:r>
            <a:r>
              <a:rPr lang="en-US" sz="2200" dirty="0" err="1"/>
              <a:t>vzájemným</a:t>
            </a:r>
            <a:r>
              <a:rPr lang="en-US" sz="2200" dirty="0"/>
              <a:t> </a:t>
            </a:r>
            <a:r>
              <a:rPr lang="en-US" sz="2200" dirty="0" err="1"/>
              <a:t>konfliktem</a:t>
            </a:r>
            <a:r>
              <a:rPr lang="en-US" sz="2200" dirty="0"/>
              <a:t> – </a:t>
            </a:r>
            <a:r>
              <a:rPr lang="en-US" sz="2200" dirty="0" err="1"/>
              <a:t>deeskalace</a:t>
            </a:r>
            <a:r>
              <a:rPr lang="en-US" sz="2200" dirty="0"/>
              <a:t> </a:t>
            </a:r>
            <a:r>
              <a:rPr lang="en-US" sz="2200" dirty="0" err="1"/>
              <a:t>konfliktu</a:t>
            </a:r>
            <a:endParaRPr lang="en-US" sz="2200" dirty="0"/>
          </a:p>
          <a:p>
            <a:pPr marL="742950" lvl="1" indent="-228600" algn="just" defTabSz="914400">
              <a:lnSpc>
                <a:spcPct val="90000"/>
              </a:lnSpc>
              <a:spcAft>
                <a:spcPts val="600"/>
              </a:spcAft>
              <a:buFont typeface="Arial" panose="020B0604020202020204" pitchFamily="34" charset="0"/>
              <a:buChar char="•"/>
            </a:pPr>
            <a:r>
              <a:rPr lang="en-US" sz="2200" dirty="0" err="1"/>
              <a:t>podpora</a:t>
            </a:r>
            <a:r>
              <a:rPr lang="en-US" sz="2200" dirty="0"/>
              <a:t> </a:t>
            </a:r>
            <a:r>
              <a:rPr lang="en-US" sz="2200" dirty="0" err="1"/>
              <a:t>dítěte</a:t>
            </a:r>
            <a:r>
              <a:rPr lang="en-US" sz="2200" dirty="0"/>
              <a:t> </a:t>
            </a:r>
            <a:r>
              <a:rPr lang="en-US" sz="2200" dirty="0" err="1"/>
              <a:t>ve</a:t>
            </a:r>
            <a:r>
              <a:rPr lang="en-US" sz="2200" dirty="0"/>
              <a:t> </a:t>
            </a:r>
            <a:r>
              <a:rPr lang="en-US" sz="2200" dirty="0" err="1"/>
              <a:t>zvládání</a:t>
            </a:r>
            <a:r>
              <a:rPr lang="en-US" sz="2200" dirty="0"/>
              <a:t> </a:t>
            </a:r>
            <a:r>
              <a:rPr lang="en-US" sz="2200" dirty="0" err="1"/>
              <a:t>obtíží</a:t>
            </a:r>
            <a:r>
              <a:rPr lang="en-US" sz="2200" dirty="0"/>
              <a:t> </a:t>
            </a:r>
            <a:r>
              <a:rPr lang="en-US" sz="2200" dirty="0" err="1"/>
              <a:t>spojených</a:t>
            </a:r>
            <a:r>
              <a:rPr lang="en-US" sz="2200" dirty="0"/>
              <a:t> s </a:t>
            </a:r>
            <a:r>
              <a:rPr lang="en-US" sz="2200" dirty="0" err="1"/>
              <a:t>rozvodem</a:t>
            </a:r>
            <a:r>
              <a:rPr lang="en-US" sz="2200" dirty="0"/>
              <a:t>/</a:t>
            </a:r>
            <a:r>
              <a:rPr lang="en-US" sz="2200" dirty="0" err="1"/>
              <a:t>rozchodem</a:t>
            </a:r>
            <a:r>
              <a:rPr lang="en-US" sz="2200" dirty="0"/>
              <a:t>.</a:t>
            </a:r>
            <a:endParaRPr lang="cs-CZ" sz="2200" dirty="0"/>
          </a:p>
          <a:p>
            <a:pPr marL="514350" lvl="1" algn="just" defTabSz="914400">
              <a:lnSpc>
                <a:spcPct val="90000"/>
              </a:lnSpc>
              <a:spcAft>
                <a:spcPts val="600"/>
              </a:spcAft>
            </a:pPr>
            <a:endParaRPr lang="en-US" sz="2200" dirty="0"/>
          </a:p>
          <a:p>
            <a:pPr marL="285750" indent="-228600" algn="just" defTabSz="914400">
              <a:lnSpc>
                <a:spcPct val="90000"/>
              </a:lnSpc>
              <a:buFont typeface="Arial" panose="020B0604020202020204" pitchFamily="34" charset="0"/>
              <a:buChar char="•"/>
            </a:pPr>
            <a:r>
              <a:rPr lang="en-US" sz="2200" dirty="0"/>
              <a:t>V </a:t>
            </a:r>
            <a:r>
              <a:rPr lang="en-US" sz="2200" dirty="0" err="1"/>
              <a:t>situaci</a:t>
            </a:r>
            <a:r>
              <a:rPr lang="en-US" sz="2200" dirty="0"/>
              <a:t> </a:t>
            </a:r>
            <a:r>
              <a:rPr lang="en-US" sz="2200" dirty="0" err="1"/>
              <a:t>rozpadu</a:t>
            </a:r>
            <a:r>
              <a:rPr lang="en-US" sz="2200" dirty="0"/>
              <a:t> </a:t>
            </a:r>
            <a:r>
              <a:rPr lang="en-US" sz="2200" dirty="0" err="1"/>
              <a:t>rodiny</a:t>
            </a:r>
            <a:r>
              <a:rPr lang="en-US" sz="2200" dirty="0"/>
              <a:t> je </a:t>
            </a:r>
            <a:r>
              <a:rPr lang="en-US" sz="2200" dirty="0" err="1"/>
              <a:t>nutno</a:t>
            </a:r>
            <a:r>
              <a:rPr lang="en-US" sz="2200" dirty="0"/>
              <a:t> </a:t>
            </a:r>
            <a:r>
              <a:rPr lang="en-US" sz="2200" dirty="0" err="1"/>
              <a:t>hodnotit</a:t>
            </a:r>
            <a:r>
              <a:rPr lang="en-US" sz="2200" dirty="0"/>
              <a:t> </a:t>
            </a:r>
            <a:r>
              <a:rPr lang="en-US" sz="2200" dirty="0" err="1"/>
              <a:t>dvě</a:t>
            </a:r>
            <a:r>
              <a:rPr lang="en-US" sz="2200" dirty="0"/>
              <a:t> </a:t>
            </a:r>
            <a:r>
              <a:rPr lang="en-US" sz="2200" dirty="0" err="1"/>
              <a:t>roviny</a:t>
            </a:r>
            <a:r>
              <a:rPr lang="en-US" sz="2200" dirty="0"/>
              <a:t> – </a:t>
            </a:r>
            <a:r>
              <a:rPr lang="en-US" sz="2200" dirty="0" err="1"/>
              <a:t>schopnost</a:t>
            </a:r>
            <a:r>
              <a:rPr lang="en-US" sz="2200" dirty="0"/>
              <a:t> a </a:t>
            </a:r>
            <a:r>
              <a:rPr lang="en-US" sz="2200" dirty="0" err="1"/>
              <a:t>ochotu</a:t>
            </a:r>
            <a:r>
              <a:rPr lang="en-US" sz="2200" dirty="0"/>
              <a:t>. </a:t>
            </a:r>
            <a:r>
              <a:rPr lang="en-US" sz="2200" dirty="0" err="1"/>
              <a:t>Většina</a:t>
            </a:r>
            <a:r>
              <a:rPr lang="en-US" sz="2200" dirty="0"/>
              <a:t> </a:t>
            </a:r>
            <a:r>
              <a:rPr lang="en-US" sz="2200" dirty="0" err="1"/>
              <a:t>rodičů</a:t>
            </a:r>
            <a:r>
              <a:rPr lang="en-US" sz="2200" dirty="0"/>
              <a:t> je </a:t>
            </a:r>
            <a:r>
              <a:rPr lang="en-US" sz="2200" dirty="0" err="1"/>
              <a:t>schopna</a:t>
            </a:r>
            <a:r>
              <a:rPr lang="en-US" sz="2200" dirty="0"/>
              <a:t>, ale </a:t>
            </a:r>
            <a:r>
              <a:rPr lang="en-US" sz="2200" dirty="0" err="1"/>
              <a:t>není</a:t>
            </a:r>
            <a:r>
              <a:rPr lang="en-US" sz="2200" dirty="0"/>
              <a:t> </a:t>
            </a:r>
            <a:r>
              <a:rPr lang="en-US" sz="2200" dirty="0" err="1"/>
              <a:t>ochotna</a:t>
            </a:r>
            <a:r>
              <a:rPr lang="en-US" sz="2200" dirty="0"/>
              <a:t>.</a:t>
            </a:r>
          </a:p>
        </p:txBody>
      </p:sp>
    </p:spTree>
    <p:extLst>
      <p:ext uri="{BB962C8B-B14F-4D97-AF65-F5344CB8AC3E}">
        <p14:creationId xmlns:p14="http://schemas.microsoft.com/office/powerpoint/2010/main" val="298231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ovéPole 4">
            <a:extLst>
              <a:ext uri="{FF2B5EF4-FFF2-40B4-BE49-F238E27FC236}">
                <a16:creationId xmlns:a16="http://schemas.microsoft.com/office/drawing/2014/main" id="{38B292E2-6FA2-47EA-A007-A8C5B13611AB}"/>
              </a:ext>
            </a:extLst>
          </p:cNvPr>
          <p:cNvSpPr txBox="1"/>
          <p:nvPr/>
        </p:nvSpPr>
        <p:spPr>
          <a:xfrm>
            <a:off x="139959" y="111481"/>
            <a:ext cx="10660419" cy="657820"/>
          </a:xfrm>
          <a:prstGeom prst="rect">
            <a:avLst/>
          </a:prstGeom>
        </p:spPr>
        <p:txBody>
          <a:bodyPr vert="horz" lIns="91440" tIns="45720" rIns="91440" bIns="45720" rtlCol="0" anchor="ctr">
            <a:normAutofit fontScale="92500" lnSpcReduction="20000"/>
          </a:bodyPr>
          <a:lstStyle/>
          <a:p>
            <a:pPr defTabSz="914400">
              <a:lnSpc>
                <a:spcPct val="90000"/>
              </a:lnSpc>
              <a:spcBef>
                <a:spcPct val="0"/>
              </a:spcBef>
              <a:spcAft>
                <a:spcPts val="600"/>
              </a:spcAft>
            </a:pPr>
            <a:r>
              <a:rPr lang="en-US" sz="5000" b="1" kern="1200" dirty="0">
                <a:solidFill>
                  <a:schemeClr val="tx1"/>
                </a:solidFill>
                <a:latin typeface="+mj-lt"/>
                <a:ea typeface="+mj-ea"/>
                <a:cs typeface="+mj-cs"/>
              </a:rPr>
              <a:t>Co </a:t>
            </a:r>
            <a:r>
              <a:rPr lang="en-US" sz="5000" b="1" kern="1200" dirty="0" err="1">
                <a:solidFill>
                  <a:schemeClr val="tx1"/>
                </a:solidFill>
                <a:latin typeface="+mj-lt"/>
                <a:ea typeface="+mj-ea"/>
                <a:cs typeface="+mj-cs"/>
              </a:rPr>
              <a:t>prožívají</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děti</a:t>
            </a:r>
            <a:r>
              <a:rPr lang="en-US" sz="5000" b="1" kern="1200" dirty="0">
                <a:solidFill>
                  <a:schemeClr val="tx1"/>
                </a:solidFill>
                <a:latin typeface="+mj-lt"/>
                <a:ea typeface="+mj-ea"/>
                <a:cs typeface="+mj-cs"/>
              </a:rPr>
              <a:t> v </a:t>
            </a:r>
            <a:r>
              <a:rPr lang="en-US" sz="5000" b="1" kern="1200" dirty="0" err="1">
                <a:solidFill>
                  <a:schemeClr val="tx1"/>
                </a:solidFill>
                <a:latin typeface="+mj-lt"/>
                <a:ea typeface="+mj-ea"/>
                <a:cs typeface="+mj-cs"/>
              </a:rPr>
              <a:t>situaci</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rozpadu</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rodiny</a:t>
            </a:r>
            <a:r>
              <a:rPr lang="en-US" sz="5000" b="1" kern="1200" dirty="0">
                <a:solidFill>
                  <a:schemeClr val="tx1"/>
                </a:solidFill>
                <a:latin typeface="+mj-lt"/>
                <a:ea typeface="+mj-ea"/>
                <a:cs typeface="+mj-cs"/>
              </a:rPr>
              <a:t> </a:t>
            </a:r>
          </a:p>
        </p:txBody>
      </p:sp>
      <p:sp>
        <p:nvSpPr>
          <p:cNvPr id="4" name="Obdélník 3"/>
          <p:cNvSpPr/>
          <p:nvPr/>
        </p:nvSpPr>
        <p:spPr>
          <a:xfrm>
            <a:off x="641774" y="728702"/>
            <a:ext cx="10800378" cy="5400596"/>
          </a:xfrm>
          <a:prstGeom prst="rect">
            <a:avLst/>
          </a:prstGeom>
        </p:spPr>
        <p:txBody>
          <a:bodyPr vert="horz" lIns="91440" tIns="45720" rIns="91440" bIns="45720" rtlCol="0" anchor="t">
            <a:noAutofit/>
          </a:bodyPr>
          <a:lstStyle/>
          <a:p>
            <a:pPr indent="-228600" defTabSz="914400">
              <a:lnSpc>
                <a:spcPct val="90000"/>
              </a:lnSpc>
              <a:buFont typeface="Arial" panose="020B0604020202020204" pitchFamily="34" charset="0"/>
              <a:buChar char="•"/>
            </a:pPr>
            <a:r>
              <a:rPr lang="en-US" sz="1750" b="1" dirty="0" err="1"/>
              <a:t>Strach</a:t>
            </a:r>
            <a:r>
              <a:rPr lang="en-US" sz="1750" dirty="0"/>
              <a:t> </a:t>
            </a:r>
          </a:p>
          <a:p>
            <a:pPr marL="742950" lvl="1" indent="-228600" defTabSz="914400">
              <a:lnSpc>
                <a:spcPct val="90000"/>
              </a:lnSpc>
              <a:buFont typeface="Arial" panose="020B0604020202020204" pitchFamily="34" charset="0"/>
              <a:buChar char="•"/>
            </a:pPr>
            <a:r>
              <a:rPr lang="en-US" sz="1750" dirty="0" err="1"/>
              <a:t>Strach</a:t>
            </a:r>
            <a:r>
              <a:rPr lang="en-US" sz="1750" dirty="0"/>
              <a:t> z </a:t>
            </a:r>
            <a:r>
              <a:rPr lang="en-US" sz="1750" dirty="0" err="1"/>
              <a:t>neznámého</a:t>
            </a:r>
            <a:r>
              <a:rPr lang="en-US" sz="1750" dirty="0"/>
              <a:t> (Co se </a:t>
            </a:r>
            <a:r>
              <a:rPr lang="en-US" sz="1750" dirty="0" err="1"/>
              <a:t>teď</a:t>
            </a:r>
            <a:r>
              <a:rPr lang="en-US" sz="1750" dirty="0"/>
              <a:t> </a:t>
            </a:r>
            <a:r>
              <a:rPr lang="en-US" sz="1750" dirty="0" err="1"/>
              <a:t>děje</a:t>
            </a:r>
            <a:r>
              <a:rPr lang="en-US" sz="1750" dirty="0"/>
              <a:t>?)</a:t>
            </a:r>
          </a:p>
          <a:p>
            <a:pPr marL="742950" lvl="1" indent="-228600" defTabSz="914400">
              <a:lnSpc>
                <a:spcPct val="90000"/>
              </a:lnSpc>
              <a:buFont typeface="Arial" panose="020B0604020202020204" pitchFamily="34" charset="0"/>
              <a:buChar char="•"/>
            </a:pPr>
            <a:r>
              <a:rPr lang="en-US" sz="1750" dirty="0" err="1"/>
              <a:t>Strach</a:t>
            </a:r>
            <a:r>
              <a:rPr lang="en-US" sz="1750" dirty="0"/>
              <a:t> z </a:t>
            </a:r>
            <a:r>
              <a:rPr lang="en-US" sz="1750" dirty="0" err="1"/>
              <a:t>budoucnosti</a:t>
            </a:r>
            <a:r>
              <a:rPr lang="en-US" sz="1750" dirty="0"/>
              <a:t> (Co se </a:t>
            </a:r>
            <a:r>
              <a:rPr lang="en-US" sz="1750" dirty="0" err="1"/>
              <a:t>bude</a:t>
            </a:r>
            <a:r>
              <a:rPr lang="en-US" sz="1750" dirty="0"/>
              <a:t> </a:t>
            </a:r>
            <a:r>
              <a:rPr lang="en-US" sz="1750" dirty="0" err="1"/>
              <a:t>dít</a:t>
            </a:r>
            <a:r>
              <a:rPr lang="en-US" sz="1750" dirty="0"/>
              <a:t> </a:t>
            </a:r>
            <a:r>
              <a:rPr lang="en-US" sz="1750" dirty="0" err="1"/>
              <a:t>dál</a:t>
            </a:r>
            <a:r>
              <a:rPr lang="en-US" sz="1750" dirty="0"/>
              <a:t>? </a:t>
            </a:r>
            <a:r>
              <a:rPr lang="en-US" sz="1750" dirty="0" err="1"/>
              <a:t>Kde</a:t>
            </a:r>
            <a:r>
              <a:rPr lang="en-US" sz="1750" dirty="0"/>
              <a:t> a s </a:t>
            </a:r>
            <a:r>
              <a:rPr lang="en-US" sz="1750" dirty="0" err="1"/>
              <a:t>kým</a:t>
            </a:r>
            <a:r>
              <a:rPr lang="en-US" sz="1750" dirty="0"/>
              <a:t> </a:t>
            </a:r>
            <a:r>
              <a:rPr lang="en-US" sz="1750" dirty="0" err="1"/>
              <a:t>budu</a:t>
            </a:r>
            <a:r>
              <a:rPr lang="en-US" sz="1750" dirty="0"/>
              <a:t> </a:t>
            </a:r>
            <a:r>
              <a:rPr lang="en-US" sz="1750" dirty="0" err="1"/>
              <a:t>bydlet</a:t>
            </a:r>
            <a:r>
              <a:rPr lang="en-US" sz="1750" dirty="0"/>
              <a:t>? Kam </a:t>
            </a:r>
            <a:r>
              <a:rPr lang="en-US" sz="1750" dirty="0" err="1"/>
              <a:t>budu</a:t>
            </a:r>
            <a:r>
              <a:rPr lang="en-US" sz="1750" dirty="0"/>
              <a:t> </a:t>
            </a:r>
            <a:r>
              <a:rPr lang="en-US" sz="1750" dirty="0" err="1"/>
              <a:t>chodit</a:t>
            </a:r>
            <a:r>
              <a:rPr lang="en-US" sz="1750" dirty="0"/>
              <a:t> do </a:t>
            </a:r>
            <a:r>
              <a:rPr lang="en-US" sz="1750" dirty="0" err="1"/>
              <a:t>školy</a:t>
            </a:r>
            <a:r>
              <a:rPr lang="en-US" sz="1750" dirty="0"/>
              <a:t>? </a:t>
            </a:r>
            <a:r>
              <a:rPr lang="en-US" sz="1750" dirty="0" err="1"/>
              <a:t>Neztratím</a:t>
            </a:r>
            <a:r>
              <a:rPr lang="en-US" sz="1750" dirty="0"/>
              <a:t> </a:t>
            </a:r>
            <a:r>
              <a:rPr lang="en-US" sz="1750" dirty="0" err="1"/>
              <a:t>své</a:t>
            </a:r>
            <a:r>
              <a:rPr lang="en-US" sz="1750" dirty="0"/>
              <a:t> </a:t>
            </a:r>
            <a:r>
              <a:rPr lang="en-US" sz="1750" dirty="0" err="1"/>
              <a:t>kamarády</a:t>
            </a:r>
            <a:r>
              <a:rPr lang="en-US" sz="1750" dirty="0"/>
              <a:t>? Co </a:t>
            </a:r>
            <a:r>
              <a:rPr lang="en-US" sz="1750" dirty="0" err="1"/>
              <a:t>bude</a:t>
            </a:r>
            <a:r>
              <a:rPr lang="en-US" sz="1750" dirty="0"/>
              <a:t> s </a:t>
            </a:r>
            <a:r>
              <a:rPr lang="en-US" sz="1750" dirty="0" err="1"/>
              <a:t>mým</a:t>
            </a:r>
            <a:r>
              <a:rPr lang="en-US" sz="1750" dirty="0"/>
              <a:t> </a:t>
            </a:r>
            <a:r>
              <a:rPr lang="en-US" sz="1750" dirty="0" err="1"/>
              <a:t>psem</a:t>
            </a:r>
            <a:r>
              <a:rPr lang="en-US" sz="1750" dirty="0"/>
              <a:t>, </a:t>
            </a:r>
            <a:r>
              <a:rPr lang="en-US" sz="1750" dirty="0" err="1"/>
              <a:t>křečkem</a:t>
            </a:r>
            <a:r>
              <a:rPr lang="en-US" sz="1750" dirty="0"/>
              <a:t>?)</a:t>
            </a:r>
          </a:p>
          <a:p>
            <a:pPr marL="742950" lvl="1" indent="-228600" defTabSz="914400">
              <a:lnSpc>
                <a:spcPct val="90000"/>
              </a:lnSpc>
              <a:buFont typeface="Arial" panose="020B0604020202020204" pitchFamily="34" charset="0"/>
              <a:buChar char="•"/>
            </a:pPr>
            <a:r>
              <a:rPr lang="en-US" sz="1750" dirty="0" err="1"/>
              <a:t>Strach</a:t>
            </a:r>
            <a:r>
              <a:rPr lang="en-US" sz="1750" dirty="0"/>
              <a:t> </a:t>
            </a:r>
            <a:r>
              <a:rPr lang="en-US" sz="1750" dirty="0" err="1"/>
              <a:t>ze</a:t>
            </a:r>
            <a:r>
              <a:rPr lang="en-US" sz="1750" dirty="0"/>
              <a:t> </a:t>
            </a:r>
            <a:r>
              <a:rPr lang="en-US" sz="1750" dirty="0" err="1"/>
              <a:t>ztráty</a:t>
            </a:r>
            <a:r>
              <a:rPr lang="en-US" sz="1750" dirty="0"/>
              <a:t> </a:t>
            </a:r>
            <a:r>
              <a:rPr lang="en-US" sz="1750" dirty="0" err="1"/>
              <a:t>vztahu</a:t>
            </a:r>
            <a:r>
              <a:rPr lang="en-US" sz="1750" dirty="0"/>
              <a:t> k </a:t>
            </a:r>
            <a:r>
              <a:rPr lang="en-US" sz="1750" dirty="0" err="1"/>
              <a:t>blízkým</a:t>
            </a:r>
            <a:r>
              <a:rPr lang="en-US" sz="1750" dirty="0"/>
              <a:t> </a:t>
            </a:r>
            <a:r>
              <a:rPr lang="en-US" sz="1750" dirty="0" err="1"/>
              <a:t>osobám</a:t>
            </a:r>
            <a:r>
              <a:rPr lang="en-US" sz="1750" dirty="0"/>
              <a:t> (Jak to </a:t>
            </a:r>
            <a:r>
              <a:rPr lang="en-US" sz="1750" dirty="0" err="1"/>
              <a:t>teď</a:t>
            </a:r>
            <a:r>
              <a:rPr lang="en-US" sz="1750" dirty="0"/>
              <a:t> </a:t>
            </a:r>
            <a:r>
              <a:rPr lang="en-US" sz="1750" dirty="0" err="1"/>
              <a:t>budu</a:t>
            </a:r>
            <a:r>
              <a:rPr lang="en-US" sz="1750" dirty="0"/>
              <a:t> </a:t>
            </a:r>
            <a:r>
              <a:rPr lang="en-US" sz="1750" dirty="0" err="1"/>
              <a:t>mít</a:t>
            </a:r>
            <a:r>
              <a:rPr lang="en-US" sz="1750" dirty="0"/>
              <a:t>  s </a:t>
            </a:r>
            <a:r>
              <a:rPr lang="en-US" sz="1750" dirty="0" err="1"/>
              <a:t>mamkou</a:t>
            </a:r>
            <a:r>
              <a:rPr lang="en-US" sz="1750" dirty="0"/>
              <a:t>, </a:t>
            </a:r>
            <a:r>
              <a:rPr lang="en-US" sz="1750" dirty="0" err="1"/>
              <a:t>taťkou</a:t>
            </a:r>
            <a:r>
              <a:rPr lang="en-US" sz="1750" dirty="0"/>
              <a:t>, </a:t>
            </a:r>
            <a:r>
              <a:rPr lang="en-US" sz="1750" dirty="0" err="1"/>
              <a:t>babičkou</a:t>
            </a:r>
            <a:r>
              <a:rPr lang="en-US" sz="1750" dirty="0"/>
              <a:t>, </a:t>
            </a:r>
            <a:r>
              <a:rPr lang="en-US" sz="1750" dirty="0" err="1"/>
              <a:t>dědou</a:t>
            </a:r>
            <a:r>
              <a:rPr lang="en-US" sz="1750" dirty="0"/>
              <a:t>? Jak se s </a:t>
            </a:r>
            <a:r>
              <a:rPr lang="en-US" sz="1750" dirty="0" err="1"/>
              <a:t>nimi</a:t>
            </a:r>
            <a:r>
              <a:rPr lang="en-US" sz="1750" dirty="0"/>
              <a:t> </a:t>
            </a:r>
            <a:r>
              <a:rPr lang="en-US" sz="1750" dirty="0" err="1"/>
              <a:t>budu</a:t>
            </a:r>
            <a:r>
              <a:rPr lang="en-US" sz="1750" dirty="0"/>
              <a:t> </a:t>
            </a:r>
            <a:r>
              <a:rPr lang="en-US" sz="1750" dirty="0" err="1"/>
              <a:t>vídat</a:t>
            </a:r>
            <a:r>
              <a:rPr lang="en-US" sz="1750" dirty="0"/>
              <a:t>? </a:t>
            </a:r>
            <a:r>
              <a:rPr lang="en-US" sz="1750" dirty="0" err="1"/>
              <a:t>Budu</a:t>
            </a:r>
            <a:r>
              <a:rPr lang="en-US" sz="1750" dirty="0"/>
              <a:t> je </a:t>
            </a:r>
            <a:r>
              <a:rPr lang="en-US" sz="1750" dirty="0" err="1"/>
              <a:t>moc</a:t>
            </a:r>
            <a:r>
              <a:rPr lang="en-US" sz="1750" dirty="0"/>
              <a:t> </a:t>
            </a:r>
            <a:r>
              <a:rPr lang="en-US" sz="1750" dirty="0" err="1"/>
              <a:t>vidět</a:t>
            </a:r>
            <a:r>
              <a:rPr lang="en-US" sz="1750" dirty="0"/>
              <a:t>, </a:t>
            </a:r>
            <a:r>
              <a:rPr lang="en-US" sz="1750" dirty="0" err="1"/>
              <a:t>kdykoliv</a:t>
            </a:r>
            <a:r>
              <a:rPr lang="en-US" sz="1750" dirty="0"/>
              <a:t> </a:t>
            </a:r>
            <a:r>
              <a:rPr lang="en-US" sz="1750" dirty="0" err="1"/>
              <a:t>chci</a:t>
            </a:r>
            <a:r>
              <a:rPr lang="en-US" sz="1750" dirty="0"/>
              <a:t>/</a:t>
            </a:r>
            <a:r>
              <a:rPr lang="en-US" sz="1750" dirty="0" err="1"/>
              <a:t>potřebuji</a:t>
            </a:r>
            <a:r>
              <a:rPr lang="en-US" sz="1750" dirty="0"/>
              <a:t>? </a:t>
            </a:r>
            <a:r>
              <a:rPr lang="en-US" sz="1750" dirty="0" err="1"/>
              <a:t>Budou</a:t>
            </a:r>
            <a:r>
              <a:rPr lang="en-US" sz="1750" dirty="0"/>
              <a:t> </a:t>
            </a:r>
            <a:r>
              <a:rPr lang="en-US" sz="1750" dirty="0" err="1"/>
              <a:t>dál</a:t>
            </a:r>
            <a:r>
              <a:rPr lang="en-US" sz="1750" dirty="0"/>
              <a:t> </a:t>
            </a:r>
            <a:r>
              <a:rPr lang="en-US" sz="1750" dirty="0" err="1"/>
              <a:t>chodit</a:t>
            </a:r>
            <a:r>
              <a:rPr lang="en-US" sz="1750" dirty="0"/>
              <a:t> na </a:t>
            </a:r>
            <a:r>
              <a:rPr lang="en-US" sz="1750" dirty="0" err="1"/>
              <a:t>moje</a:t>
            </a:r>
            <a:r>
              <a:rPr lang="en-US" sz="1750" dirty="0"/>
              <a:t> </a:t>
            </a:r>
            <a:r>
              <a:rPr lang="en-US" sz="1750" dirty="0" err="1"/>
              <a:t>koncerty</a:t>
            </a:r>
            <a:r>
              <a:rPr lang="en-US" sz="1750" dirty="0"/>
              <a:t>, </a:t>
            </a:r>
            <a:r>
              <a:rPr lang="en-US" sz="1750" dirty="0" err="1"/>
              <a:t>sportovní</a:t>
            </a:r>
            <a:r>
              <a:rPr lang="en-US" sz="1750" dirty="0"/>
              <a:t> </a:t>
            </a:r>
            <a:r>
              <a:rPr lang="en-US" sz="1750" dirty="0" err="1"/>
              <a:t>zápasy</a:t>
            </a:r>
            <a:r>
              <a:rPr lang="en-US" sz="1750" dirty="0"/>
              <a:t>?) </a:t>
            </a:r>
          </a:p>
          <a:p>
            <a:pPr marL="742950" lvl="1" indent="-228600" defTabSz="914400">
              <a:lnSpc>
                <a:spcPct val="90000"/>
              </a:lnSpc>
              <a:buFont typeface="Arial" panose="020B0604020202020204" pitchFamily="34" charset="0"/>
              <a:buChar char="•"/>
            </a:pPr>
            <a:r>
              <a:rPr lang="en-US" sz="1750" dirty="0" err="1"/>
              <a:t>Strach</a:t>
            </a:r>
            <a:r>
              <a:rPr lang="en-US" sz="1750" dirty="0"/>
              <a:t> </a:t>
            </a:r>
            <a:r>
              <a:rPr lang="en-US" sz="1750" dirty="0" err="1"/>
              <a:t>plynoucí</a:t>
            </a:r>
            <a:r>
              <a:rPr lang="en-US" sz="1750" dirty="0"/>
              <a:t> z </a:t>
            </a:r>
            <a:r>
              <a:rPr lang="en-US" sz="1750" dirty="0" err="1"/>
              <a:t>probíhajícího</a:t>
            </a:r>
            <a:r>
              <a:rPr lang="en-US" sz="1750" dirty="0"/>
              <a:t> </a:t>
            </a:r>
            <a:r>
              <a:rPr lang="en-US" sz="1750" dirty="0" err="1"/>
              <a:t>konfliktu</a:t>
            </a:r>
            <a:r>
              <a:rPr lang="en-US" sz="1750" dirty="0"/>
              <a:t> </a:t>
            </a:r>
            <a:r>
              <a:rPr lang="en-US" sz="1750" dirty="0" err="1"/>
              <a:t>mezi</a:t>
            </a:r>
            <a:r>
              <a:rPr lang="en-US" sz="1750" dirty="0"/>
              <a:t> </a:t>
            </a:r>
            <a:r>
              <a:rPr lang="en-US" sz="1750" dirty="0" err="1"/>
              <a:t>rodiči</a:t>
            </a:r>
            <a:r>
              <a:rPr lang="en-US" sz="1750" dirty="0"/>
              <a:t> (co, </a:t>
            </a:r>
            <a:r>
              <a:rPr lang="en-US" sz="1750" dirty="0" err="1"/>
              <a:t>když</a:t>
            </a:r>
            <a:r>
              <a:rPr lang="en-US" sz="1750" dirty="0"/>
              <a:t> </a:t>
            </a:r>
            <a:r>
              <a:rPr lang="en-US" sz="1750" dirty="0" err="1"/>
              <a:t>si</a:t>
            </a:r>
            <a:r>
              <a:rPr lang="en-US" sz="1750" dirty="0"/>
              <a:t> </a:t>
            </a:r>
            <a:r>
              <a:rPr lang="en-US" sz="1750" dirty="0" err="1"/>
              <a:t>rodiče</a:t>
            </a:r>
            <a:r>
              <a:rPr lang="en-US" sz="1750" dirty="0"/>
              <a:t> </a:t>
            </a:r>
            <a:r>
              <a:rPr lang="en-US" sz="1750" dirty="0" err="1"/>
              <a:t>ublíží</a:t>
            </a:r>
            <a:r>
              <a:rPr lang="en-US" sz="1750" dirty="0"/>
              <a:t>, co </a:t>
            </a:r>
            <a:r>
              <a:rPr lang="en-US" sz="1750" dirty="0" err="1"/>
              <a:t>když</a:t>
            </a:r>
            <a:r>
              <a:rPr lang="en-US" sz="1750" dirty="0"/>
              <a:t> </a:t>
            </a:r>
            <a:r>
              <a:rPr lang="en-US" sz="1750" dirty="0" err="1"/>
              <a:t>ublíží</a:t>
            </a:r>
            <a:r>
              <a:rPr lang="en-US" sz="1750" dirty="0"/>
              <a:t> m</a:t>
            </a:r>
            <a:r>
              <a:rPr lang="cs-CZ" sz="1750" dirty="0"/>
              <a:t>n</a:t>
            </a:r>
            <a:r>
              <a:rPr lang="en-US" sz="1750" dirty="0"/>
              <a:t>ě, </a:t>
            </a:r>
            <a:r>
              <a:rPr lang="en-US" sz="1750" dirty="0" err="1"/>
              <a:t>sourozencům</a:t>
            </a:r>
            <a:r>
              <a:rPr lang="en-US" sz="1750" dirty="0"/>
              <a:t>, co, </a:t>
            </a:r>
            <a:r>
              <a:rPr lang="en-US" sz="1750" dirty="0" err="1"/>
              <a:t>když</a:t>
            </a:r>
            <a:r>
              <a:rPr lang="en-US" sz="1750" dirty="0"/>
              <a:t> z toho </a:t>
            </a:r>
            <a:r>
              <a:rPr lang="en-US" sz="1750" dirty="0" err="1"/>
              <a:t>budou</a:t>
            </a:r>
            <a:r>
              <a:rPr lang="en-US" sz="1750" dirty="0"/>
              <a:t> </a:t>
            </a:r>
            <a:r>
              <a:rPr lang="en-US" sz="1750" dirty="0" err="1"/>
              <a:t>mít</a:t>
            </a:r>
            <a:r>
              <a:rPr lang="en-US" sz="1750" dirty="0"/>
              <a:t> </a:t>
            </a:r>
            <a:r>
              <a:rPr lang="en-US" sz="1750" dirty="0" err="1"/>
              <a:t>problémy</a:t>
            </a:r>
            <a:r>
              <a:rPr lang="en-US" sz="1750" dirty="0"/>
              <a:t>, </a:t>
            </a:r>
            <a:r>
              <a:rPr lang="en-US" sz="1750" dirty="0" err="1"/>
              <a:t>atp</a:t>
            </a:r>
            <a:r>
              <a:rPr lang="en-US" sz="1750" dirty="0"/>
              <a:t>.) </a:t>
            </a:r>
          </a:p>
          <a:p>
            <a:pPr marL="742950" lvl="1" indent="-228600" defTabSz="914400">
              <a:lnSpc>
                <a:spcPct val="90000"/>
              </a:lnSpc>
              <a:spcAft>
                <a:spcPts val="600"/>
              </a:spcAft>
              <a:buFont typeface="Arial" panose="020B0604020202020204" pitchFamily="34" charset="0"/>
              <a:buChar char="•"/>
            </a:pPr>
            <a:r>
              <a:rPr lang="en-US" sz="1750" dirty="0" err="1"/>
              <a:t>Strach</a:t>
            </a:r>
            <a:r>
              <a:rPr lang="en-US" sz="1750" dirty="0"/>
              <a:t> o </a:t>
            </a:r>
            <a:r>
              <a:rPr lang="en-US" sz="1750" dirty="0" err="1"/>
              <a:t>rodiče</a:t>
            </a:r>
            <a:r>
              <a:rPr lang="en-US" sz="1750" dirty="0"/>
              <a:t> (Jak to </a:t>
            </a:r>
            <a:r>
              <a:rPr lang="en-US" sz="1750" dirty="0" err="1"/>
              <a:t>mamka</a:t>
            </a:r>
            <a:r>
              <a:rPr lang="en-US" sz="1750" dirty="0"/>
              <a:t>/</a:t>
            </a:r>
            <a:r>
              <a:rPr lang="en-US" sz="1750" dirty="0" err="1"/>
              <a:t>taťka</a:t>
            </a:r>
            <a:r>
              <a:rPr lang="en-US" sz="1750" dirty="0"/>
              <a:t> </a:t>
            </a:r>
            <a:r>
              <a:rPr lang="en-US" sz="1750" dirty="0" err="1"/>
              <a:t>zvládne</a:t>
            </a:r>
            <a:r>
              <a:rPr lang="en-US" sz="1750" dirty="0"/>
              <a:t>? </a:t>
            </a:r>
            <a:r>
              <a:rPr lang="en-US" sz="1750" dirty="0" err="1"/>
              <a:t>Nebude</a:t>
            </a:r>
            <a:r>
              <a:rPr lang="en-US" sz="1750" dirty="0"/>
              <a:t> </a:t>
            </a:r>
            <a:r>
              <a:rPr lang="en-US" sz="1750" dirty="0" err="1"/>
              <a:t>jim</a:t>
            </a:r>
            <a:r>
              <a:rPr lang="en-US" sz="1750" dirty="0"/>
              <a:t> </a:t>
            </a:r>
            <a:r>
              <a:rPr lang="en-US" sz="1750" dirty="0" err="1"/>
              <a:t>smutno</a:t>
            </a:r>
            <a:r>
              <a:rPr lang="en-US" sz="1750" dirty="0"/>
              <a:t>? Bude se </a:t>
            </a:r>
            <a:r>
              <a:rPr lang="en-US" sz="1750" dirty="0" err="1"/>
              <a:t>jim</a:t>
            </a:r>
            <a:r>
              <a:rPr lang="en-US" sz="1750" dirty="0"/>
              <a:t> </a:t>
            </a:r>
            <a:r>
              <a:rPr lang="en-US" sz="1750" dirty="0" err="1"/>
              <a:t>stýskat</a:t>
            </a:r>
            <a:r>
              <a:rPr lang="en-US" sz="1750" dirty="0"/>
              <a:t>? Co, </a:t>
            </a:r>
            <a:r>
              <a:rPr lang="en-US" sz="1750" dirty="0" err="1"/>
              <a:t>když</a:t>
            </a:r>
            <a:r>
              <a:rPr lang="en-US" sz="1750" dirty="0"/>
              <a:t> </a:t>
            </a:r>
            <a:r>
              <a:rPr lang="en-US" sz="1750" dirty="0" err="1"/>
              <a:t>zůstanou</a:t>
            </a:r>
            <a:r>
              <a:rPr lang="en-US" sz="1750" dirty="0"/>
              <a:t> </a:t>
            </a:r>
            <a:r>
              <a:rPr lang="en-US" sz="1750" dirty="0" err="1"/>
              <a:t>sami</a:t>
            </a:r>
            <a:r>
              <a:rPr lang="en-US" sz="1750" dirty="0"/>
              <a:t>? </a:t>
            </a:r>
            <a:r>
              <a:rPr lang="en-US" sz="1750" dirty="0" err="1"/>
              <a:t>Vidím</a:t>
            </a:r>
            <a:r>
              <a:rPr lang="en-US" sz="1750" dirty="0"/>
              <a:t>, jak se </a:t>
            </a:r>
            <a:r>
              <a:rPr lang="en-US" sz="1750" dirty="0" err="1"/>
              <a:t>trápí</a:t>
            </a:r>
            <a:r>
              <a:rPr lang="en-US" sz="1750" dirty="0"/>
              <a:t>, </a:t>
            </a:r>
            <a:r>
              <a:rPr lang="en-US" sz="1750" dirty="0" err="1"/>
              <a:t>jsou</a:t>
            </a:r>
            <a:r>
              <a:rPr lang="en-US" sz="1750" dirty="0"/>
              <a:t> </a:t>
            </a:r>
            <a:r>
              <a:rPr lang="en-US" sz="1750" dirty="0" err="1"/>
              <a:t>smutní</a:t>
            </a:r>
            <a:r>
              <a:rPr lang="en-US" sz="1750" dirty="0"/>
              <a:t>, </a:t>
            </a:r>
            <a:r>
              <a:rPr lang="en-US" sz="1750" dirty="0" err="1"/>
              <a:t>naštvaní</a:t>
            </a:r>
            <a:r>
              <a:rPr lang="en-US" sz="1750" dirty="0"/>
              <a:t>, co </a:t>
            </a:r>
            <a:r>
              <a:rPr lang="en-US" sz="1750" dirty="0" err="1"/>
              <a:t>když</a:t>
            </a:r>
            <a:r>
              <a:rPr lang="en-US" sz="1750" dirty="0"/>
              <a:t> z toho </a:t>
            </a:r>
            <a:r>
              <a:rPr lang="en-US" sz="1750" dirty="0" err="1"/>
              <a:t>onemocní</a:t>
            </a:r>
            <a:r>
              <a:rPr lang="en-US" sz="1750" dirty="0"/>
              <a:t>?</a:t>
            </a:r>
          </a:p>
          <a:p>
            <a:pPr indent="-228600" defTabSz="914400">
              <a:lnSpc>
                <a:spcPct val="90000"/>
              </a:lnSpc>
              <a:buFont typeface="Arial" panose="020B0604020202020204" pitchFamily="34" charset="0"/>
              <a:buChar char="•"/>
            </a:pPr>
            <a:r>
              <a:rPr lang="en-US" sz="1750" b="1" dirty="0" err="1"/>
              <a:t>Vztek</a:t>
            </a:r>
            <a:r>
              <a:rPr lang="en-US" sz="1750" b="1" dirty="0"/>
              <a:t> </a:t>
            </a:r>
          </a:p>
          <a:p>
            <a:pPr marL="742950" lvl="1" indent="-228600" defTabSz="914400">
              <a:lnSpc>
                <a:spcPct val="90000"/>
              </a:lnSpc>
              <a:buFont typeface="Arial" panose="020B0604020202020204" pitchFamily="34" charset="0"/>
              <a:buChar char="•"/>
            </a:pPr>
            <a:r>
              <a:rPr lang="en-US" sz="1750" dirty="0" err="1"/>
              <a:t>Vztek</a:t>
            </a:r>
            <a:r>
              <a:rPr lang="en-US" sz="1750" dirty="0"/>
              <a:t> na to, </a:t>
            </a:r>
            <a:r>
              <a:rPr lang="en-US" sz="1750" dirty="0" err="1"/>
              <a:t>že</a:t>
            </a:r>
            <a:r>
              <a:rPr lang="en-US" sz="1750" dirty="0"/>
              <a:t> se </a:t>
            </a:r>
            <a:r>
              <a:rPr lang="en-US" sz="1750" dirty="0" err="1"/>
              <a:t>rozcházíte</a:t>
            </a:r>
            <a:endParaRPr lang="en-US" sz="1750" dirty="0"/>
          </a:p>
          <a:p>
            <a:pPr marL="742950" lvl="1" indent="-228600" defTabSz="914400">
              <a:lnSpc>
                <a:spcPct val="90000"/>
              </a:lnSpc>
              <a:buFont typeface="Arial" panose="020B0604020202020204" pitchFamily="34" charset="0"/>
              <a:buChar char="•"/>
            </a:pPr>
            <a:r>
              <a:rPr lang="en-US" sz="1750" dirty="0" err="1"/>
              <a:t>Vztek</a:t>
            </a:r>
            <a:r>
              <a:rPr lang="en-US" sz="1750" dirty="0"/>
              <a:t> na to, </a:t>
            </a:r>
            <a:r>
              <a:rPr lang="en-US" sz="1750" dirty="0" err="1"/>
              <a:t>že</a:t>
            </a:r>
            <a:r>
              <a:rPr lang="en-US" sz="1750" dirty="0"/>
              <a:t> se </a:t>
            </a:r>
            <a:r>
              <a:rPr lang="en-US" sz="1750" dirty="0" err="1"/>
              <a:t>neumíte</a:t>
            </a:r>
            <a:r>
              <a:rPr lang="en-US" sz="1750" dirty="0"/>
              <a:t> </a:t>
            </a:r>
            <a:r>
              <a:rPr lang="en-US" sz="1750" dirty="0" err="1"/>
              <a:t>nebo</a:t>
            </a:r>
            <a:r>
              <a:rPr lang="en-US" sz="1750" dirty="0"/>
              <a:t> </a:t>
            </a:r>
            <a:r>
              <a:rPr lang="en-US" sz="1750" dirty="0" err="1"/>
              <a:t>nechcete</a:t>
            </a:r>
            <a:r>
              <a:rPr lang="en-US" sz="1750" dirty="0"/>
              <a:t> </a:t>
            </a:r>
            <a:r>
              <a:rPr lang="en-US" sz="1750" dirty="0" err="1"/>
              <a:t>domluvit</a:t>
            </a:r>
            <a:endParaRPr lang="en-US" sz="1750" dirty="0"/>
          </a:p>
          <a:p>
            <a:pPr marL="742950" lvl="1" indent="-228600" defTabSz="914400">
              <a:lnSpc>
                <a:spcPct val="90000"/>
              </a:lnSpc>
              <a:buFont typeface="Arial" panose="020B0604020202020204" pitchFamily="34" charset="0"/>
              <a:buChar char="•"/>
            </a:pPr>
            <a:r>
              <a:rPr lang="en-US" sz="1750" dirty="0" err="1"/>
              <a:t>Vztek</a:t>
            </a:r>
            <a:r>
              <a:rPr lang="en-US" sz="1750" dirty="0"/>
              <a:t> z toho, </a:t>
            </a:r>
            <a:r>
              <a:rPr lang="en-US" sz="1750" dirty="0" err="1"/>
              <a:t>že</a:t>
            </a:r>
            <a:r>
              <a:rPr lang="en-US" sz="1750" dirty="0"/>
              <a:t> </a:t>
            </a:r>
            <a:r>
              <a:rPr lang="en-US" sz="1750" dirty="0" err="1"/>
              <a:t>mě</a:t>
            </a:r>
            <a:r>
              <a:rPr lang="en-US" sz="1750" dirty="0"/>
              <a:t> </a:t>
            </a:r>
            <a:r>
              <a:rPr lang="en-US" sz="1750" dirty="0" err="1"/>
              <a:t>zatahujete</a:t>
            </a:r>
            <a:r>
              <a:rPr lang="en-US" sz="1750" dirty="0"/>
              <a:t> do </a:t>
            </a:r>
            <a:r>
              <a:rPr lang="en-US" sz="1750" dirty="0" err="1"/>
              <a:t>svých</a:t>
            </a:r>
            <a:r>
              <a:rPr lang="en-US" sz="1750" dirty="0"/>
              <a:t> </a:t>
            </a:r>
            <a:r>
              <a:rPr lang="en-US" sz="1750" dirty="0" err="1"/>
              <a:t>sporů</a:t>
            </a:r>
            <a:r>
              <a:rPr lang="en-US" sz="1750" dirty="0"/>
              <a:t> a </a:t>
            </a:r>
            <a:r>
              <a:rPr lang="en-US" sz="1750" dirty="0" err="1"/>
              <a:t>snažíte</a:t>
            </a:r>
            <a:r>
              <a:rPr lang="en-US" sz="1750" dirty="0"/>
              <a:t> se </a:t>
            </a:r>
            <a:r>
              <a:rPr lang="en-US" sz="1750" dirty="0" err="1"/>
              <a:t>pokazit</a:t>
            </a:r>
            <a:r>
              <a:rPr lang="en-US" sz="1750" dirty="0"/>
              <a:t> </a:t>
            </a:r>
            <a:r>
              <a:rPr lang="en-US" sz="1750" dirty="0" err="1"/>
              <a:t>nebo</a:t>
            </a:r>
            <a:r>
              <a:rPr lang="en-US" sz="1750" dirty="0"/>
              <a:t> </a:t>
            </a:r>
            <a:r>
              <a:rPr lang="en-US" sz="1750" dirty="0" err="1"/>
              <a:t>popřít</a:t>
            </a:r>
            <a:r>
              <a:rPr lang="en-US" sz="1750" dirty="0"/>
              <a:t>, </a:t>
            </a:r>
            <a:r>
              <a:rPr lang="en-US" sz="1750" dirty="0" err="1"/>
              <a:t>že</a:t>
            </a:r>
            <a:r>
              <a:rPr lang="en-US" sz="1750" dirty="0"/>
              <a:t> </a:t>
            </a:r>
            <a:r>
              <a:rPr lang="en-US" sz="1750" dirty="0" err="1"/>
              <a:t>nám</a:t>
            </a:r>
            <a:r>
              <a:rPr lang="en-US" sz="1750" dirty="0"/>
              <a:t> </a:t>
            </a:r>
            <a:r>
              <a:rPr lang="en-US" sz="1750" dirty="0" err="1"/>
              <a:t>společně</a:t>
            </a:r>
            <a:r>
              <a:rPr lang="en-US" sz="1750" dirty="0"/>
              <a:t> taky </a:t>
            </a:r>
            <a:r>
              <a:rPr lang="en-US" sz="1750" dirty="0" err="1"/>
              <a:t>někdy</a:t>
            </a:r>
            <a:r>
              <a:rPr lang="en-US" sz="1750" dirty="0"/>
              <a:t> </a:t>
            </a:r>
            <a:r>
              <a:rPr lang="en-US" sz="1750" dirty="0" err="1"/>
              <a:t>bylo</a:t>
            </a:r>
            <a:r>
              <a:rPr lang="en-US" sz="1750" dirty="0"/>
              <a:t> </a:t>
            </a:r>
            <a:r>
              <a:rPr lang="en-US" sz="1750" dirty="0" err="1"/>
              <a:t>dobře</a:t>
            </a:r>
            <a:endParaRPr lang="en-US" sz="1750" dirty="0"/>
          </a:p>
          <a:p>
            <a:pPr marL="742950" lvl="1" indent="-228600" defTabSz="914400">
              <a:lnSpc>
                <a:spcPct val="90000"/>
              </a:lnSpc>
              <a:spcAft>
                <a:spcPts val="600"/>
              </a:spcAft>
              <a:buFont typeface="Arial" panose="020B0604020202020204" pitchFamily="34" charset="0"/>
              <a:buChar char="•"/>
            </a:pPr>
            <a:r>
              <a:rPr lang="en-US" sz="1750" dirty="0" err="1"/>
              <a:t>Vztek</a:t>
            </a:r>
            <a:r>
              <a:rPr lang="en-US" sz="1750" dirty="0"/>
              <a:t>, </a:t>
            </a:r>
            <a:r>
              <a:rPr lang="en-US" sz="1750" dirty="0" err="1"/>
              <a:t>když</a:t>
            </a:r>
            <a:r>
              <a:rPr lang="en-US" sz="1750" dirty="0"/>
              <a:t> po </a:t>
            </a:r>
            <a:r>
              <a:rPr lang="en-US" sz="1750" dirty="0" err="1"/>
              <a:t>mě</a:t>
            </a:r>
            <a:r>
              <a:rPr lang="en-US" sz="1750" dirty="0"/>
              <a:t> </a:t>
            </a:r>
            <a:r>
              <a:rPr lang="en-US" sz="1750" dirty="0" err="1"/>
              <a:t>chcete</a:t>
            </a:r>
            <a:r>
              <a:rPr lang="en-US" sz="1750" dirty="0"/>
              <a:t>, aby </a:t>
            </a:r>
            <a:r>
              <a:rPr lang="en-US" sz="1750" dirty="0" err="1"/>
              <a:t>si</a:t>
            </a:r>
            <a:r>
              <a:rPr lang="en-US" sz="1750" dirty="0"/>
              <a:t> </a:t>
            </a:r>
            <a:r>
              <a:rPr lang="en-US" sz="1750" dirty="0" err="1"/>
              <a:t>mezi</a:t>
            </a:r>
            <a:r>
              <a:rPr lang="en-US" sz="1750" dirty="0"/>
              <a:t> </a:t>
            </a:r>
            <a:r>
              <a:rPr lang="en-US" sz="1750" dirty="0" err="1"/>
              <a:t>vámi</a:t>
            </a:r>
            <a:r>
              <a:rPr lang="en-US" sz="1750" dirty="0"/>
              <a:t> </a:t>
            </a:r>
            <a:r>
              <a:rPr lang="en-US" sz="1750" dirty="0" err="1"/>
              <a:t>vybíral</a:t>
            </a:r>
            <a:r>
              <a:rPr lang="en-US" sz="1750" dirty="0"/>
              <a:t>/a </a:t>
            </a:r>
            <a:r>
              <a:rPr lang="en-US" sz="1750" dirty="0" err="1"/>
              <a:t>nebo</a:t>
            </a:r>
            <a:r>
              <a:rPr lang="en-US" sz="1750" dirty="0"/>
              <a:t> </a:t>
            </a:r>
            <a:r>
              <a:rPr lang="en-US" sz="1750" dirty="0" err="1"/>
              <a:t>abych</a:t>
            </a:r>
            <a:r>
              <a:rPr lang="en-US" sz="1750" dirty="0"/>
              <a:t> </a:t>
            </a:r>
            <a:r>
              <a:rPr lang="en-US" sz="1750" dirty="0" err="1"/>
              <a:t>potlačoval</a:t>
            </a:r>
            <a:r>
              <a:rPr lang="en-US" sz="1750" dirty="0"/>
              <a:t>/a </a:t>
            </a:r>
            <a:r>
              <a:rPr lang="en-US" sz="1750" dirty="0" err="1"/>
              <a:t>či</a:t>
            </a:r>
            <a:r>
              <a:rPr lang="en-US" sz="1750" dirty="0"/>
              <a:t> </a:t>
            </a:r>
            <a:r>
              <a:rPr lang="en-US" sz="1750" dirty="0" err="1"/>
              <a:t>popíral</a:t>
            </a:r>
            <a:r>
              <a:rPr lang="en-US" sz="1750" dirty="0"/>
              <a:t>/a, co </a:t>
            </a:r>
            <a:r>
              <a:rPr lang="en-US" sz="1750" dirty="0" err="1"/>
              <a:t>cítím</a:t>
            </a:r>
            <a:r>
              <a:rPr lang="en-US" sz="1750" dirty="0"/>
              <a:t> k </a:t>
            </a:r>
            <a:r>
              <a:rPr lang="en-US" sz="1750" dirty="0" err="1"/>
              <a:t>druhému</a:t>
            </a:r>
            <a:endParaRPr lang="en-US" sz="1750" dirty="0"/>
          </a:p>
          <a:p>
            <a:pPr indent="-228600" defTabSz="914400">
              <a:lnSpc>
                <a:spcPct val="90000"/>
              </a:lnSpc>
              <a:buFont typeface="Arial" panose="020B0604020202020204" pitchFamily="34" charset="0"/>
              <a:buChar char="•"/>
            </a:pPr>
            <a:r>
              <a:rPr lang="en-US" sz="1750" b="1" dirty="0" err="1"/>
              <a:t>Pocit</a:t>
            </a:r>
            <a:r>
              <a:rPr lang="en-US" sz="1750" b="1" dirty="0"/>
              <a:t> </a:t>
            </a:r>
            <a:r>
              <a:rPr lang="en-US" sz="1750" b="1" dirty="0" err="1"/>
              <a:t>bezmoci</a:t>
            </a:r>
            <a:r>
              <a:rPr lang="en-US" sz="1750" b="1" dirty="0"/>
              <a:t> </a:t>
            </a:r>
          </a:p>
          <a:p>
            <a:pPr lvl="2" indent="-228600" defTabSz="914400">
              <a:lnSpc>
                <a:spcPct val="90000"/>
              </a:lnSpc>
              <a:buFont typeface="Arial" panose="020B0604020202020204" pitchFamily="34" charset="0"/>
              <a:buChar char="•"/>
            </a:pPr>
            <a:r>
              <a:rPr lang="en-US" sz="1750" dirty="0" err="1"/>
              <a:t>Cítím</a:t>
            </a:r>
            <a:r>
              <a:rPr lang="en-US" sz="1750" dirty="0"/>
              <a:t> se </a:t>
            </a:r>
            <a:r>
              <a:rPr lang="en-US" sz="1750" dirty="0" err="1"/>
              <a:t>bezmocný</a:t>
            </a:r>
            <a:r>
              <a:rPr lang="en-US" sz="1750" dirty="0"/>
              <a:t>, </a:t>
            </a:r>
            <a:r>
              <a:rPr lang="en-US" sz="1750" dirty="0" err="1"/>
              <a:t>protože</a:t>
            </a:r>
            <a:r>
              <a:rPr lang="en-US" sz="1750" dirty="0"/>
              <a:t> </a:t>
            </a:r>
            <a:r>
              <a:rPr lang="en-US" sz="1750" dirty="0" err="1"/>
              <a:t>nikoho</a:t>
            </a:r>
            <a:r>
              <a:rPr lang="en-US" sz="1750" dirty="0"/>
              <a:t> </a:t>
            </a:r>
            <a:r>
              <a:rPr lang="en-US" sz="1750" dirty="0" err="1"/>
              <a:t>nezajímá</a:t>
            </a:r>
            <a:r>
              <a:rPr lang="en-US" sz="1750" dirty="0"/>
              <a:t>, co </a:t>
            </a:r>
            <a:r>
              <a:rPr lang="en-US" sz="1750" dirty="0" err="1"/>
              <a:t>si</a:t>
            </a:r>
            <a:r>
              <a:rPr lang="en-US" sz="1750" dirty="0"/>
              <a:t> </a:t>
            </a:r>
            <a:r>
              <a:rPr lang="en-US" sz="1750" dirty="0" err="1"/>
              <a:t>myslím</a:t>
            </a:r>
            <a:r>
              <a:rPr lang="en-US" sz="1750" dirty="0"/>
              <a:t>, co </a:t>
            </a:r>
            <a:r>
              <a:rPr lang="en-US" sz="1750" dirty="0" err="1"/>
              <a:t>si</a:t>
            </a:r>
            <a:r>
              <a:rPr lang="en-US" sz="1750" dirty="0"/>
              <a:t> </a:t>
            </a:r>
            <a:r>
              <a:rPr lang="en-US" sz="1750" dirty="0" err="1"/>
              <a:t>chci</a:t>
            </a:r>
            <a:r>
              <a:rPr lang="en-US" sz="1750" dirty="0"/>
              <a:t>, </a:t>
            </a:r>
            <a:r>
              <a:rPr lang="en-US" sz="1750" dirty="0" err="1"/>
              <a:t>nebo</a:t>
            </a:r>
            <a:r>
              <a:rPr lang="en-US" sz="1750" dirty="0"/>
              <a:t>, jak </a:t>
            </a:r>
            <a:r>
              <a:rPr lang="en-US" sz="1750" dirty="0" err="1"/>
              <a:t>si</a:t>
            </a:r>
            <a:r>
              <a:rPr lang="en-US" sz="1750" dirty="0"/>
              <a:t> </a:t>
            </a:r>
            <a:r>
              <a:rPr lang="en-US" sz="1750" dirty="0" err="1"/>
              <a:t>představuju</a:t>
            </a:r>
            <a:r>
              <a:rPr lang="en-US" sz="1750" dirty="0"/>
              <a:t> </a:t>
            </a:r>
            <a:r>
              <a:rPr lang="en-US" sz="1750" dirty="0" err="1"/>
              <a:t>svou</a:t>
            </a:r>
            <a:r>
              <a:rPr lang="en-US" sz="1750" dirty="0"/>
              <a:t> </a:t>
            </a:r>
            <a:r>
              <a:rPr lang="en-US" sz="1750" dirty="0" err="1"/>
              <a:t>budoucnost</a:t>
            </a:r>
            <a:endParaRPr lang="en-US" sz="1750" dirty="0"/>
          </a:p>
          <a:p>
            <a:pPr lvl="2" indent="-228600" defTabSz="914400">
              <a:lnSpc>
                <a:spcPct val="90000"/>
              </a:lnSpc>
              <a:buFont typeface="Arial" panose="020B0604020202020204" pitchFamily="34" charset="0"/>
              <a:buChar char="•"/>
            </a:pPr>
            <a:r>
              <a:rPr lang="en-US" sz="1750" dirty="0" err="1"/>
              <a:t>Jedná</a:t>
            </a:r>
            <a:r>
              <a:rPr lang="en-US" sz="1750" dirty="0"/>
              <a:t> se </a:t>
            </a:r>
            <a:r>
              <a:rPr lang="en-US" sz="1750" dirty="0" err="1"/>
              <a:t>i</a:t>
            </a:r>
            <a:r>
              <a:rPr lang="en-US" sz="1750" dirty="0"/>
              <a:t> o </a:t>
            </a:r>
            <a:r>
              <a:rPr lang="en-US" sz="1750" dirty="0" err="1"/>
              <a:t>můj</a:t>
            </a:r>
            <a:r>
              <a:rPr lang="en-US" sz="1750" dirty="0"/>
              <a:t> </a:t>
            </a:r>
            <a:r>
              <a:rPr lang="en-US" sz="1750" dirty="0" err="1"/>
              <a:t>život</a:t>
            </a:r>
            <a:r>
              <a:rPr lang="en-US" sz="1750" dirty="0"/>
              <a:t>, </a:t>
            </a:r>
            <a:r>
              <a:rPr lang="en-US" sz="1750" dirty="0" err="1"/>
              <a:t>tak</a:t>
            </a:r>
            <a:r>
              <a:rPr lang="en-US" sz="1750" dirty="0"/>
              <a:t> </a:t>
            </a:r>
            <a:r>
              <a:rPr lang="en-US" sz="1750" dirty="0" err="1"/>
              <a:t>mě</a:t>
            </a:r>
            <a:r>
              <a:rPr lang="en-US" sz="1750" dirty="0"/>
              <a:t> </a:t>
            </a:r>
            <a:r>
              <a:rPr lang="en-US" sz="1750" dirty="0" err="1"/>
              <a:t>berte</a:t>
            </a:r>
            <a:r>
              <a:rPr lang="en-US" sz="1750" dirty="0"/>
              <a:t> </a:t>
            </a:r>
            <a:r>
              <a:rPr lang="en-US" sz="1750" dirty="0" err="1"/>
              <a:t>vážně</a:t>
            </a:r>
            <a:r>
              <a:rPr lang="en-US" sz="1750" dirty="0"/>
              <a:t> </a:t>
            </a:r>
          </a:p>
        </p:txBody>
      </p:sp>
    </p:spTree>
    <p:extLst>
      <p:ext uri="{BB962C8B-B14F-4D97-AF65-F5344CB8AC3E}">
        <p14:creationId xmlns:p14="http://schemas.microsoft.com/office/powerpoint/2010/main" val="27543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35A30B7-49B3-458D-9903-451876D5673B}"/>
              </a:ext>
            </a:extLst>
          </p:cNvPr>
          <p:cNvSpPr>
            <a:spLocks noGrp="1"/>
          </p:cNvSpPr>
          <p:nvPr>
            <p:ph type="title"/>
          </p:nvPr>
        </p:nvSpPr>
        <p:spPr>
          <a:xfrm>
            <a:off x="4889775" y="736269"/>
            <a:ext cx="5852711" cy="1597228"/>
          </a:xfrm>
        </p:spPr>
        <p:txBody>
          <a:bodyPr>
            <a:normAutofit/>
          </a:bodyPr>
          <a:lstStyle/>
          <a:p>
            <a:r>
              <a:rPr lang="cs-CZ" sz="3300" b="1" i="1" dirty="0">
                <a:latin typeface="+mn-lt"/>
              </a:rPr>
              <a:t>DÍTĚ je při rozvodu/rozchodu to NEJDŮLEŽITĚJŠÍ hledisko</a:t>
            </a:r>
            <a:br>
              <a:rPr lang="cs-CZ" sz="3300" dirty="0"/>
            </a:br>
            <a:endParaRPr lang="cs-CZ" sz="3300" dirty="0"/>
          </a:p>
        </p:txBody>
      </p:sp>
      <p:pic>
        <p:nvPicPr>
          <p:cNvPr id="6" name="Obrázek 5" descr="Obsah obrázku silueta&#10;&#10;Popis byl vytvořen automaticky">
            <a:extLst>
              <a:ext uri="{FF2B5EF4-FFF2-40B4-BE49-F238E27FC236}">
                <a16:creationId xmlns:a16="http://schemas.microsoft.com/office/drawing/2014/main" id="{0220FE24-B8FC-4A9E-9B81-CBD4A3F665F3}"/>
              </a:ext>
            </a:extLst>
          </p:cNvPr>
          <p:cNvPicPr>
            <a:picLocks noChangeAspect="1"/>
          </p:cNvPicPr>
          <p:nvPr/>
        </p:nvPicPr>
        <p:blipFill rotWithShape="1">
          <a:blip r:embed="rId2">
            <a:extLst>
              <a:ext uri="{28A0092B-C50C-407E-A947-70E740481C1C}">
                <a14:useLocalDpi xmlns:a14="http://schemas.microsoft.com/office/drawing/2010/main" val="0"/>
              </a:ext>
            </a:extLst>
          </a:blip>
          <a:srcRect l="5172" r="6120"/>
          <a:stretch/>
        </p:blipFill>
        <p:spPr>
          <a:xfrm>
            <a:off x="1123357" y="2202712"/>
            <a:ext cx="3533985" cy="2529738"/>
          </a:xfrm>
          <a:prstGeom prst="rect">
            <a:avLst/>
          </a:prstGeom>
        </p:spPr>
      </p:pic>
      <p:sp>
        <p:nvSpPr>
          <p:cNvPr id="3" name="Zástupný obsah 2">
            <a:extLst>
              <a:ext uri="{FF2B5EF4-FFF2-40B4-BE49-F238E27FC236}">
                <a16:creationId xmlns:a16="http://schemas.microsoft.com/office/drawing/2014/main" id="{6F1A42FB-61A8-4280-83AF-87FEDEDF5B99}"/>
              </a:ext>
            </a:extLst>
          </p:cNvPr>
          <p:cNvSpPr>
            <a:spLocks noGrp="1"/>
          </p:cNvSpPr>
          <p:nvPr>
            <p:ph idx="1"/>
          </p:nvPr>
        </p:nvSpPr>
        <p:spPr>
          <a:xfrm>
            <a:off x="4758612" y="1875454"/>
            <a:ext cx="6788215" cy="4246278"/>
          </a:xfrm>
        </p:spPr>
        <p:txBody>
          <a:bodyPr anchor="t">
            <a:noAutofit/>
          </a:bodyPr>
          <a:lstStyle/>
          <a:p>
            <a:pPr marL="0" indent="0">
              <a:buNone/>
            </a:pPr>
            <a:r>
              <a:rPr lang="cs-CZ" sz="2500" dirty="0"/>
              <a:t>Cílem semináře je poskytnout rodičům informace k tomu, aby jejich rozchod/rozvod měl co nejmenší dopady na jejich DÍTĚ/DĚTI, </a:t>
            </a:r>
            <a:r>
              <a:rPr lang="cs-CZ" sz="2500" b="1" u="sng" dirty="0"/>
              <a:t>aby rodiče byli sami schopni najít řešení </a:t>
            </a:r>
            <a:r>
              <a:rPr lang="cs-CZ" sz="2500" dirty="0"/>
              <a:t>a nepřistupovali k soudu jako ke kolbišti, kde o své dítě budou mezi sebou bojovat s tím, že soud svým rozhodnutím vyřeší jejich konflikt.</a:t>
            </a:r>
          </a:p>
          <a:p>
            <a:pPr>
              <a:buFontTx/>
              <a:buChar char="-"/>
            </a:pPr>
            <a:r>
              <a:rPr lang="cs-CZ" sz="2500" dirty="0"/>
              <a:t>Základní orientace v právních otázkách</a:t>
            </a:r>
          </a:p>
          <a:p>
            <a:pPr>
              <a:buFontTx/>
              <a:buChar char="-"/>
            </a:pPr>
            <a:r>
              <a:rPr lang="cs-CZ" sz="2500" dirty="0"/>
              <a:t>Základní orientace v potřebách dětí</a:t>
            </a:r>
          </a:p>
        </p:txBody>
      </p:sp>
      <p:pic>
        <p:nvPicPr>
          <p:cNvPr id="5" name="Obrázek 4" descr="Obsah obrázku text, rámeček obrázku&#10;&#10;Popis byl vytvořen automaticky">
            <a:extLst>
              <a:ext uri="{FF2B5EF4-FFF2-40B4-BE49-F238E27FC236}">
                <a16:creationId xmlns:a16="http://schemas.microsoft.com/office/drawing/2014/main" id="{0A4C259D-5354-4B06-913F-C6CF4687F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1576873"/>
            <a:ext cx="3761952" cy="3923724"/>
          </a:xfrm>
          <a:prstGeom prst="rect">
            <a:avLst/>
          </a:prstGeom>
        </p:spPr>
      </p:pic>
    </p:spTree>
    <p:extLst>
      <p:ext uri="{BB962C8B-B14F-4D97-AF65-F5344CB8AC3E}">
        <p14:creationId xmlns:p14="http://schemas.microsoft.com/office/powerpoint/2010/main" val="2473447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65D222A-CB01-4BAA-9508-3976BDE1C0BC}"/>
              </a:ext>
            </a:extLst>
          </p:cNvPr>
          <p:cNvSpPr>
            <a:spLocks noGrp="1"/>
          </p:cNvSpPr>
          <p:nvPr>
            <p:ph type="title"/>
          </p:nvPr>
        </p:nvSpPr>
        <p:spPr>
          <a:xfrm>
            <a:off x="781387" y="748584"/>
            <a:ext cx="10629952" cy="818960"/>
          </a:xfrm>
        </p:spPr>
        <p:txBody>
          <a:bodyPr vert="horz" lIns="91440" tIns="45720" rIns="91440" bIns="45720" rtlCol="0" anchor="ctr">
            <a:normAutofit fontScale="90000"/>
          </a:bodyPr>
          <a:lstStyle/>
          <a:p>
            <a:r>
              <a:rPr lang="en-US" sz="5000" b="1" kern="1200" dirty="0">
                <a:solidFill>
                  <a:schemeClr val="tx1"/>
                </a:solidFill>
                <a:latin typeface="+mj-lt"/>
                <a:ea typeface="+mj-ea"/>
                <a:cs typeface="+mj-cs"/>
              </a:rPr>
              <a:t>Co </a:t>
            </a:r>
            <a:r>
              <a:rPr lang="en-US" sz="5000" b="1" kern="1200" dirty="0" err="1">
                <a:solidFill>
                  <a:schemeClr val="tx1"/>
                </a:solidFill>
                <a:latin typeface="+mj-lt"/>
                <a:ea typeface="+mj-ea"/>
                <a:cs typeface="+mj-cs"/>
              </a:rPr>
              <a:t>děti</a:t>
            </a:r>
            <a:r>
              <a:rPr lang="en-US" sz="5000" b="1" kern="1200" dirty="0">
                <a:solidFill>
                  <a:schemeClr val="tx1"/>
                </a:solidFill>
                <a:latin typeface="+mj-lt"/>
                <a:ea typeface="+mj-ea"/>
                <a:cs typeface="+mj-cs"/>
              </a:rPr>
              <a:t> v </a:t>
            </a:r>
            <a:r>
              <a:rPr lang="en-US" sz="5000" b="1" kern="1200" dirty="0" err="1">
                <a:solidFill>
                  <a:schemeClr val="tx1"/>
                </a:solidFill>
                <a:latin typeface="+mj-lt"/>
                <a:ea typeface="+mj-ea"/>
                <a:cs typeface="+mj-cs"/>
              </a:rPr>
              <a:t>situaci</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rozpadu</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rodiny</a:t>
            </a:r>
            <a:r>
              <a:rPr lang="en-US" sz="5000" b="1" kern="1200" dirty="0">
                <a:solidFill>
                  <a:schemeClr val="tx1"/>
                </a:solidFill>
                <a:latin typeface="+mj-lt"/>
                <a:ea typeface="+mj-ea"/>
                <a:cs typeface="+mj-cs"/>
              </a:rPr>
              <a:t> </a:t>
            </a:r>
            <a:r>
              <a:rPr lang="en-US" sz="5000" b="1" kern="1200" dirty="0" err="1">
                <a:solidFill>
                  <a:schemeClr val="tx1"/>
                </a:solidFill>
                <a:latin typeface="+mj-lt"/>
                <a:ea typeface="+mj-ea"/>
                <a:cs typeface="+mj-cs"/>
              </a:rPr>
              <a:t>potřebují</a:t>
            </a:r>
            <a:r>
              <a:rPr lang="en-US" sz="5000" b="1" kern="1200" dirty="0">
                <a:solidFill>
                  <a:schemeClr val="tx1"/>
                </a:solidFill>
                <a:latin typeface="+mj-lt"/>
                <a:ea typeface="+mj-ea"/>
                <a:cs typeface="+mj-cs"/>
              </a:rPr>
              <a:t>?</a:t>
            </a:r>
          </a:p>
        </p:txBody>
      </p:sp>
      <p:sp>
        <p:nvSpPr>
          <p:cNvPr id="7" name="Zástupný symbol pro obsah 2">
            <a:extLst>
              <a:ext uri="{FF2B5EF4-FFF2-40B4-BE49-F238E27FC236}">
                <a16:creationId xmlns:a16="http://schemas.microsoft.com/office/drawing/2014/main" id="{5DAAEBE7-CD06-4869-BB7D-0894098C3AA5}"/>
              </a:ext>
            </a:extLst>
          </p:cNvPr>
          <p:cNvSpPr txBox="1">
            <a:spLocks/>
          </p:cNvSpPr>
          <p:nvPr/>
        </p:nvSpPr>
        <p:spPr>
          <a:xfrm>
            <a:off x="884023" y="1692853"/>
            <a:ext cx="10443340" cy="44165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a:t>ujištění</a:t>
            </a:r>
            <a:r>
              <a:rPr lang="en-US" sz="2000" dirty="0"/>
              <a:t>, </a:t>
            </a:r>
            <a:r>
              <a:rPr lang="en-US" sz="2000" dirty="0" err="1"/>
              <a:t>že</a:t>
            </a:r>
            <a:r>
              <a:rPr lang="en-US" sz="2000" dirty="0"/>
              <a:t> ho/</a:t>
            </a:r>
            <a:r>
              <a:rPr lang="en-US" sz="2000" dirty="0" err="1"/>
              <a:t>jí</a:t>
            </a:r>
            <a:r>
              <a:rPr lang="en-US" sz="2000" dirty="0"/>
              <a:t> oba </a:t>
            </a:r>
            <a:r>
              <a:rPr lang="en-US" sz="2000" dirty="0" err="1"/>
              <a:t>máte</a:t>
            </a:r>
            <a:r>
              <a:rPr lang="en-US" sz="2000" dirty="0"/>
              <a:t>  </a:t>
            </a:r>
            <a:r>
              <a:rPr lang="en-US" sz="2000" dirty="0" err="1"/>
              <a:t>rádi</a:t>
            </a:r>
            <a:r>
              <a:rPr lang="en-US" sz="2000" dirty="0"/>
              <a:t> a </a:t>
            </a:r>
            <a:r>
              <a:rPr lang="en-US" sz="2000" dirty="0" err="1"/>
              <a:t>uděláte</a:t>
            </a:r>
            <a:r>
              <a:rPr lang="en-US" sz="2000" dirty="0"/>
              <a:t> </a:t>
            </a:r>
            <a:r>
              <a:rPr lang="en-US" sz="2000" dirty="0" err="1"/>
              <a:t>vše</a:t>
            </a:r>
            <a:r>
              <a:rPr lang="en-US" sz="2000" dirty="0"/>
              <a:t> proto, aby </a:t>
            </a:r>
            <a:r>
              <a:rPr lang="en-US" sz="2000" dirty="0" err="1"/>
              <a:t>mohl</a:t>
            </a:r>
            <a:r>
              <a:rPr lang="en-US" sz="2000" dirty="0"/>
              <a:t>/a </a:t>
            </a:r>
            <a:r>
              <a:rPr lang="en-US" sz="2000" dirty="0" err="1"/>
              <a:t>nadále</a:t>
            </a:r>
            <a:r>
              <a:rPr lang="en-US" sz="2000" dirty="0"/>
              <a:t> </a:t>
            </a:r>
            <a:r>
              <a:rPr lang="en-US" sz="2000" dirty="0" err="1"/>
              <a:t>prožívat</a:t>
            </a:r>
            <a:r>
              <a:rPr lang="en-US" sz="2000" dirty="0"/>
              <a:t> </a:t>
            </a:r>
            <a:r>
              <a:rPr lang="en-US" sz="2000" dirty="0" err="1"/>
              <a:t>vztahy</a:t>
            </a:r>
            <a:r>
              <a:rPr lang="en-US" sz="2000" dirty="0"/>
              <a:t> se </a:t>
            </a:r>
            <a:r>
              <a:rPr lang="en-US" sz="2000" dirty="0" err="1"/>
              <a:t>všemi</a:t>
            </a:r>
            <a:r>
              <a:rPr lang="en-US" sz="2000" dirty="0"/>
              <a:t> </a:t>
            </a:r>
            <a:r>
              <a:rPr lang="en-US" sz="2000" dirty="0" err="1"/>
              <a:t>blízkými</a:t>
            </a:r>
            <a:r>
              <a:rPr lang="en-US" sz="2000" dirty="0"/>
              <a:t> </a:t>
            </a:r>
            <a:r>
              <a:rPr lang="en-US" sz="2000" dirty="0" err="1"/>
              <a:t>osobami</a:t>
            </a:r>
            <a:endParaRPr lang="en-US" sz="2000" dirty="0"/>
          </a:p>
          <a:p>
            <a:r>
              <a:rPr lang="en-US" sz="2000" dirty="0" err="1"/>
              <a:t>rozumět</a:t>
            </a:r>
            <a:r>
              <a:rPr lang="en-US" sz="2000" dirty="0"/>
              <a:t> </a:t>
            </a:r>
            <a:r>
              <a:rPr lang="en-US" sz="2000" dirty="0" err="1"/>
              <a:t>tomu</a:t>
            </a:r>
            <a:r>
              <a:rPr lang="en-US" sz="2000" dirty="0"/>
              <a:t>, co se </a:t>
            </a:r>
            <a:r>
              <a:rPr lang="en-US" sz="2000" dirty="0" err="1"/>
              <a:t>nyní</a:t>
            </a:r>
            <a:r>
              <a:rPr lang="en-US" sz="2000" dirty="0"/>
              <a:t> </a:t>
            </a:r>
            <a:r>
              <a:rPr lang="en-US" sz="2000" dirty="0" err="1"/>
              <a:t>děje</a:t>
            </a:r>
            <a:r>
              <a:rPr lang="en-US" sz="2000" dirty="0"/>
              <a:t> (</a:t>
            </a:r>
            <a:r>
              <a:rPr lang="en-US" sz="2000" dirty="0" err="1"/>
              <a:t>fakta</a:t>
            </a:r>
            <a:r>
              <a:rPr lang="en-US" sz="2000" dirty="0"/>
              <a:t> – </a:t>
            </a:r>
            <a:r>
              <a:rPr lang="en-US" sz="2000" dirty="0" err="1"/>
              <a:t>nikoliv</a:t>
            </a:r>
            <a:r>
              <a:rPr lang="en-US" sz="2000" dirty="0"/>
              <a:t> </a:t>
            </a:r>
            <a:r>
              <a:rPr lang="en-US" sz="2000" dirty="0" err="1"/>
              <a:t>interpretace</a:t>
            </a:r>
            <a:r>
              <a:rPr lang="en-US" sz="2000" dirty="0"/>
              <a:t> </a:t>
            </a:r>
            <a:r>
              <a:rPr lang="en-US" sz="2000" dirty="0" err="1"/>
              <a:t>interpersonální</a:t>
            </a:r>
            <a:r>
              <a:rPr lang="en-US" sz="2000" dirty="0"/>
              <a:t> </a:t>
            </a:r>
            <a:r>
              <a:rPr lang="en-US" sz="2000" dirty="0" err="1"/>
              <a:t>záležitosti</a:t>
            </a:r>
            <a:r>
              <a:rPr lang="en-US" sz="2000" dirty="0"/>
              <a:t> </a:t>
            </a:r>
            <a:r>
              <a:rPr lang="en-US" sz="2000" dirty="0" err="1"/>
              <a:t>rozpadu</a:t>
            </a:r>
            <a:r>
              <a:rPr lang="en-US" sz="2000" dirty="0"/>
              <a:t> </a:t>
            </a:r>
            <a:r>
              <a:rPr lang="en-US" sz="2000" dirty="0" err="1"/>
              <a:t>vašeho</a:t>
            </a:r>
            <a:r>
              <a:rPr lang="en-US" sz="2000" dirty="0"/>
              <a:t> </a:t>
            </a:r>
            <a:r>
              <a:rPr lang="en-US" sz="2000" dirty="0" err="1"/>
              <a:t>vztahu</a:t>
            </a:r>
            <a:r>
              <a:rPr lang="en-US" sz="2000" dirty="0"/>
              <a:t>)</a:t>
            </a:r>
          </a:p>
          <a:p>
            <a:r>
              <a:rPr lang="en-US" sz="2000" dirty="0" err="1"/>
              <a:t>rozumět</a:t>
            </a:r>
            <a:r>
              <a:rPr lang="en-US" sz="2000" dirty="0"/>
              <a:t> </a:t>
            </a:r>
            <a:r>
              <a:rPr lang="en-US" sz="2000" dirty="0" err="1"/>
              <a:t>tomu</a:t>
            </a:r>
            <a:r>
              <a:rPr lang="en-US" sz="2000" dirty="0"/>
              <a:t>, co se </a:t>
            </a:r>
            <a:r>
              <a:rPr lang="en-US" sz="2000" dirty="0" err="1"/>
              <a:t>bude</a:t>
            </a:r>
            <a:r>
              <a:rPr lang="en-US" sz="2000" dirty="0"/>
              <a:t> </a:t>
            </a:r>
            <a:r>
              <a:rPr lang="en-US" sz="2000" dirty="0" err="1"/>
              <a:t>dít</a:t>
            </a:r>
            <a:r>
              <a:rPr lang="en-US" sz="2000" dirty="0"/>
              <a:t> </a:t>
            </a:r>
            <a:r>
              <a:rPr lang="en-US" sz="2000" dirty="0" err="1"/>
              <a:t>dál</a:t>
            </a:r>
            <a:r>
              <a:rPr lang="en-US" sz="2000" dirty="0"/>
              <a:t> (</a:t>
            </a:r>
            <a:r>
              <a:rPr lang="en-US" sz="2000" dirty="0" err="1"/>
              <a:t>včetně</a:t>
            </a:r>
            <a:r>
              <a:rPr lang="en-US" sz="2000" dirty="0"/>
              <a:t> toho, jak se </a:t>
            </a:r>
            <a:r>
              <a:rPr lang="en-US" sz="2000" dirty="0" err="1"/>
              <a:t>dítě</a:t>
            </a:r>
            <a:r>
              <a:rPr lang="en-US" sz="2000" dirty="0"/>
              <a:t> </a:t>
            </a:r>
            <a:r>
              <a:rPr lang="en-US" sz="2000" dirty="0" err="1"/>
              <a:t>bude</a:t>
            </a:r>
            <a:r>
              <a:rPr lang="en-US" sz="2000" dirty="0"/>
              <a:t> </a:t>
            </a:r>
            <a:r>
              <a:rPr lang="en-US" sz="2000" dirty="0" err="1"/>
              <a:t>moc</a:t>
            </a:r>
            <a:r>
              <a:rPr lang="en-US" sz="2000" dirty="0"/>
              <a:t> na </a:t>
            </a:r>
            <a:r>
              <a:rPr lang="en-US" sz="2000" dirty="0" err="1"/>
              <a:t>řešení</a:t>
            </a:r>
            <a:r>
              <a:rPr lang="en-US" sz="2000" dirty="0"/>
              <a:t> </a:t>
            </a:r>
            <a:r>
              <a:rPr lang="en-US" sz="2000" dirty="0" err="1"/>
              <a:t>podílet</a:t>
            </a:r>
            <a:r>
              <a:rPr lang="en-US" sz="2000" dirty="0"/>
              <a:t>, </a:t>
            </a:r>
            <a:r>
              <a:rPr lang="en-US" sz="2000" dirty="0" err="1"/>
              <a:t>zda</a:t>
            </a:r>
            <a:r>
              <a:rPr lang="en-US" sz="2000" dirty="0"/>
              <a:t> </a:t>
            </a:r>
            <a:r>
              <a:rPr lang="en-US" sz="2000" dirty="0" err="1"/>
              <a:t>bude</a:t>
            </a:r>
            <a:r>
              <a:rPr lang="en-US" sz="2000" dirty="0"/>
              <a:t> </a:t>
            </a:r>
            <a:r>
              <a:rPr lang="en-US" sz="2000" dirty="0" err="1"/>
              <a:t>situaci</a:t>
            </a:r>
            <a:r>
              <a:rPr lang="en-US" sz="2000" dirty="0"/>
              <a:t> </a:t>
            </a:r>
            <a:r>
              <a:rPr lang="en-US" sz="2000" dirty="0" err="1"/>
              <a:t>rozhodovat</a:t>
            </a:r>
            <a:r>
              <a:rPr lang="en-US" sz="2000" dirty="0"/>
              <a:t> </a:t>
            </a:r>
            <a:r>
              <a:rPr lang="en-US" sz="2000" dirty="0" err="1"/>
              <a:t>soud</a:t>
            </a:r>
            <a:r>
              <a:rPr lang="en-US" sz="2000" dirty="0"/>
              <a:t> a jak)</a:t>
            </a:r>
          </a:p>
          <a:p>
            <a:r>
              <a:rPr lang="en-US" sz="2000" dirty="0" err="1"/>
              <a:t>rozumět</a:t>
            </a:r>
            <a:r>
              <a:rPr lang="en-US" sz="2000" dirty="0"/>
              <a:t> </a:t>
            </a:r>
            <a:r>
              <a:rPr lang="en-US" sz="2000" dirty="0" err="1"/>
              <a:t>tomu</a:t>
            </a:r>
            <a:r>
              <a:rPr lang="en-US" sz="2000" dirty="0"/>
              <a:t>, co se s </a:t>
            </a:r>
            <a:r>
              <a:rPr lang="en-US" sz="2000" dirty="0" err="1"/>
              <a:t>ním</a:t>
            </a:r>
            <a:r>
              <a:rPr lang="en-US" sz="2000" dirty="0"/>
              <a:t> </a:t>
            </a:r>
            <a:r>
              <a:rPr lang="en-US" sz="2000" dirty="0" err="1"/>
              <a:t>děje</a:t>
            </a:r>
            <a:r>
              <a:rPr lang="en-US" sz="2000" dirty="0"/>
              <a:t> a co </a:t>
            </a:r>
            <a:r>
              <a:rPr lang="en-US" sz="2000" dirty="0" err="1"/>
              <a:t>prožívá</a:t>
            </a:r>
            <a:r>
              <a:rPr lang="en-US" sz="2000" dirty="0"/>
              <a:t> a </a:t>
            </a:r>
            <a:r>
              <a:rPr lang="en-US" sz="2000" dirty="0" err="1"/>
              <a:t>mít</a:t>
            </a:r>
            <a:r>
              <a:rPr lang="en-US" sz="2000" dirty="0"/>
              <a:t> </a:t>
            </a:r>
            <a:r>
              <a:rPr lang="en-US" sz="2000" dirty="0" err="1"/>
              <a:t>možnost</a:t>
            </a:r>
            <a:r>
              <a:rPr lang="en-US" sz="2000" dirty="0"/>
              <a:t> </a:t>
            </a:r>
            <a:r>
              <a:rPr lang="en-US" sz="2000" dirty="0" err="1"/>
              <a:t>požádat</a:t>
            </a:r>
            <a:r>
              <a:rPr lang="en-US" sz="2000" dirty="0"/>
              <a:t> o </a:t>
            </a:r>
            <a:r>
              <a:rPr lang="en-US" sz="2000" dirty="0" err="1"/>
              <a:t>pomoc</a:t>
            </a:r>
            <a:endParaRPr lang="en-US" sz="2000" dirty="0"/>
          </a:p>
          <a:p>
            <a:r>
              <a:rPr lang="en-US" sz="2000" dirty="0" err="1"/>
              <a:t>dostatek</a:t>
            </a:r>
            <a:r>
              <a:rPr lang="en-US" sz="2000" dirty="0"/>
              <a:t> </a:t>
            </a:r>
            <a:r>
              <a:rPr lang="en-US" sz="2000" dirty="0" err="1"/>
              <a:t>osobního</a:t>
            </a:r>
            <a:r>
              <a:rPr lang="en-US" sz="2000" dirty="0"/>
              <a:t> </a:t>
            </a:r>
            <a:r>
              <a:rPr lang="en-US" sz="2000" dirty="0" err="1"/>
              <a:t>kontaktu</a:t>
            </a:r>
            <a:r>
              <a:rPr lang="en-US" sz="2000" dirty="0"/>
              <a:t> s </a:t>
            </a:r>
            <a:r>
              <a:rPr lang="en-US" sz="2000" dirty="0" err="1"/>
              <a:t>vámi</a:t>
            </a:r>
            <a:r>
              <a:rPr lang="en-US" sz="2000" dirty="0"/>
              <a:t> </a:t>
            </a:r>
            <a:r>
              <a:rPr lang="en-US" sz="2000" dirty="0" err="1"/>
              <a:t>oběma</a:t>
            </a:r>
            <a:endParaRPr lang="en-US" sz="2000" dirty="0"/>
          </a:p>
          <a:p>
            <a:r>
              <a:rPr lang="en-US" sz="2000" dirty="0" err="1"/>
              <a:t>ujištění</a:t>
            </a:r>
            <a:r>
              <a:rPr lang="en-US" sz="2000" dirty="0"/>
              <a:t>, </a:t>
            </a:r>
            <a:r>
              <a:rPr lang="en-US" sz="2000" dirty="0" err="1"/>
              <a:t>že</a:t>
            </a:r>
            <a:r>
              <a:rPr lang="en-US" sz="2000" dirty="0"/>
              <a:t> </a:t>
            </a:r>
            <a:r>
              <a:rPr lang="en-US" sz="2000" dirty="0" err="1"/>
              <a:t>nejsou</a:t>
            </a:r>
            <a:r>
              <a:rPr lang="en-US" sz="2000" dirty="0"/>
              <a:t> </a:t>
            </a:r>
            <a:r>
              <a:rPr lang="en-US" sz="2000" dirty="0" err="1"/>
              <a:t>viníky</a:t>
            </a:r>
            <a:r>
              <a:rPr lang="en-US" sz="2000" dirty="0"/>
              <a:t> </a:t>
            </a:r>
            <a:r>
              <a:rPr lang="en-US" sz="2000" dirty="0" err="1"/>
              <a:t>této</a:t>
            </a:r>
            <a:r>
              <a:rPr lang="en-US" sz="2000" dirty="0"/>
              <a:t> </a:t>
            </a:r>
            <a:r>
              <a:rPr lang="en-US" sz="2000" dirty="0" err="1"/>
              <a:t>situace</a:t>
            </a:r>
            <a:endParaRPr lang="en-US" sz="2000" dirty="0"/>
          </a:p>
          <a:p>
            <a:r>
              <a:rPr lang="en-US" sz="2000" dirty="0" err="1"/>
              <a:t>vědět</a:t>
            </a:r>
            <a:r>
              <a:rPr lang="en-US" sz="2000" dirty="0"/>
              <a:t>, </a:t>
            </a:r>
            <a:r>
              <a:rPr lang="en-US" sz="2000" dirty="0" err="1"/>
              <a:t>že</a:t>
            </a:r>
            <a:r>
              <a:rPr lang="en-US" sz="2000" dirty="0"/>
              <a:t> </a:t>
            </a:r>
            <a:r>
              <a:rPr lang="en-US" sz="2000" dirty="0" err="1"/>
              <a:t>patří</a:t>
            </a:r>
            <a:r>
              <a:rPr lang="en-US" sz="2000" dirty="0"/>
              <a:t> do </a:t>
            </a:r>
            <a:r>
              <a:rPr lang="en-US" sz="2000" dirty="0" err="1"/>
              <a:t>rodin</a:t>
            </a:r>
            <a:r>
              <a:rPr lang="en-US" sz="2000" dirty="0"/>
              <a:t> (</a:t>
            </a:r>
            <a:r>
              <a:rPr lang="en-US" sz="2000" dirty="0" err="1"/>
              <a:t>domovů</a:t>
            </a:r>
            <a:r>
              <a:rPr lang="en-US" sz="2000" dirty="0"/>
              <a:t>) </a:t>
            </a:r>
            <a:r>
              <a:rPr lang="en-US" sz="2000" dirty="0" err="1"/>
              <a:t>vás</a:t>
            </a:r>
            <a:r>
              <a:rPr lang="en-US" sz="2000" dirty="0"/>
              <a:t> </a:t>
            </a:r>
            <a:r>
              <a:rPr lang="en-US" sz="2000" dirty="0" err="1"/>
              <a:t>obou</a:t>
            </a:r>
            <a:endParaRPr lang="en-US" sz="2000" dirty="0"/>
          </a:p>
          <a:p>
            <a:r>
              <a:rPr lang="en-US" sz="2000" dirty="0" err="1"/>
              <a:t>mít</a:t>
            </a:r>
            <a:r>
              <a:rPr lang="en-US" sz="2000" dirty="0"/>
              <a:t> </a:t>
            </a:r>
            <a:r>
              <a:rPr lang="en-US" sz="2000" dirty="0" err="1"/>
              <a:t>možnost</a:t>
            </a:r>
            <a:r>
              <a:rPr lang="en-US" sz="2000" dirty="0"/>
              <a:t> </a:t>
            </a:r>
            <a:r>
              <a:rPr lang="en-US" sz="2000" dirty="0" err="1"/>
              <a:t>vzdálit</a:t>
            </a:r>
            <a:r>
              <a:rPr lang="en-US" sz="2000" dirty="0"/>
              <a:t> se od </a:t>
            </a:r>
            <a:r>
              <a:rPr lang="en-US" sz="2000" dirty="0" err="1"/>
              <a:t>konfliktu</a:t>
            </a:r>
            <a:r>
              <a:rPr lang="en-US" sz="2000" dirty="0"/>
              <a:t> </a:t>
            </a:r>
            <a:r>
              <a:rPr lang="en-US" sz="2000" dirty="0" err="1"/>
              <a:t>svých</a:t>
            </a:r>
            <a:r>
              <a:rPr lang="en-US" sz="2000" dirty="0"/>
              <a:t> </a:t>
            </a:r>
            <a:r>
              <a:rPr lang="en-US" sz="2000" dirty="0" err="1"/>
              <a:t>rodičů</a:t>
            </a:r>
            <a:endParaRPr lang="en-US" sz="2000" dirty="0"/>
          </a:p>
        </p:txBody>
      </p:sp>
    </p:spTree>
    <p:extLst>
      <p:ext uri="{BB962C8B-B14F-4D97-AF65-F5344CB8AC3E}">
        <p14:creationId xmlns:p14="http://schemas.microsoft.com/office/powerpoint/2010/main" val="900551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AB0E378-634C-4880-B5D1-229E8651E589}"/>
              </a:ext>
            </a:extLst>
          </p:cNvPr>
          <p:cNvSpPr>
            <a:spLocks noGrp="1"/>
          </p:cNvSpPr>
          <p:nvPr>
            <p:ph type="title"/>
          </p:nvPr>
        </p:nvSpPr>
        <p:spPr>
          <a:xfrm>
            <a:off x="1393944" y="751668"/>
            <a:ext cx="9984615" cy="1142446"/>
          </a:xfrm>
        </p:spPr>
        <p:txBody>
          <a:bodyPr vert="horz" lIns="91440" tIns="45720" rIns="91440" bIns="45720" rtlCol="0" anchor="ctr">
            <a:normAutofit/>
          </a:bodyPr>
          <a:lstStyle/>
          <a:p>
            <a:r>
              <a:rPr lang="en-US" sz="3300" b="1" u="sng" kern="1200" dirty="0">
                <a:solidFill>
                  <a:schemeClr val="tx1"/>
                </a:solidFill>
                <a:latin typeface="+mj-lt"/>
                <a:ea typeface="+mj-ea"/>
                <a:cs typeface="+mj-cs"/>
              </a:rPr>
              <a:t>JAK Z TOHO VEN?</a:t>
            </a: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Jak </a:t>
            </a:r>
            <a:r>
              <a:rPr lang="en-US" sz="3300" kern="1200" dirty="0" err="1">
                <a:solidFill>
                  <a:schemeClr val="tx1"/>
                </a:solidFill>
                <a:latin typeface="+mj-lt"/>
                <a:ea typeface="+mj-ea"/>
                <a:cs typeface="+mj-cs"/>
              </a:rPr>
              <a:t>komunikovat</a:t>
            </a:r>
            <a:r>
              <a:rPr lang="en-US" sz="3300" kern="1200" dirty="0">
                <a:solidFill>
                  <a:schemeClr val="tx1"/>
                </a:solidFill>
                <a:latin typeface="+mj-lt"/>
                <a:ea typeface="+mj-ea"/>
                <a:cs typeface="+mj-cs"/>
              </a:rPr>
              <a:t> a </a:t>
            </a:r>
            <a:r>
              <a:rPr lang="en-US" sz="3300" kern="1200" dirty="0" err="1">
                <a:solidFill>
                  <a:schemeClr val="tx1"/>
                </a:solidFill>
                <a:latin typeface="+mj-lt"/>
                <a:ea typeface="+mj-ea"/>
                <a:cs typeface="+mj-cs"/>
              </a:rPr>
              <a:t>jednat</a:t>
            </a:r>
            <a:r>
              <a:rPr lang="en-US" sz="3300" kern="1200" dirty="0">
                <a:solidFill>
                  <a:schemeClr val="tx1"/>
                </a:solidFill>
                <a:latin typeface="+mj-lt"/>
                <a:ea typeface="+mj-ea"/>
                <a:cs typeface="+mj-cs"/>
              </a:rPr>
              <a:t>? Obchodní </a:t>
            </a:r>
            <a:r>
              <a:rPr lang="en-US" sz="3300" kern="1200" dirty="0" err="1">
                <a:solidFill>
                  <a:schemeClr val="tx1"/>
                </a:solidFill>
                <a:latin typeface="+mj-lt"/>
                <a:ea typeface="+mj-ea"/>
                <a:cs typeface="+mj-cs"/>
              </a:rPr>
              <a:t>partnerství</a:t>
            </a:r>
            <a:r>
              <a:rPr lang="en-US" sz="3300" kern="1200" dirty="0">
                <a:solidFill>
                  <a:schemeClr val="tx1"/>
                </a:solidFill>
                <a:latin typeface="+mj-lt"/>
                <a:ea typeface="+mj-ea"/>
                <a:cs typeface="+mj-cs"/>
              </a:rPr>
              <a:t>…..</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392" y="4131226"/>
            <a:ext cx="8103869" cy="1700407"/>
          </a:xfrm>
          <a:prstGeom prst="rect">
            <a:avLst/>
          </a:prstGeom>
        </p:spPr>
      </p:pic>
      <p:sp>
        <p:nvSpPr>
          <p:cNvPr id="7" name="Zástupný symbol pro obsah 2">
            <a:extLst>
              <a:ext uri="{FF2B5EF4-FFF2-40B4-BE49-F238E27FC236}">
                <a16:creationId xmlns:a16="http://schemas.microsoft.com/office/drawing/2014/main" id="{0AC40A1B-86EC-4757-97EA-88D775CB4949}"/>
              </a:ext>
            </a:extLst>
          </p:cNvPr>
          <p:cNvSpPr txBox="1">
            <a:spLocks/>
          </p:cNvSpPr>
          <p:nvPr/>
        </p:nvSpPr>
        <p:spPr>
          <a:xfrm>
            <a:off x="1070504" y="1613089"/>
            <a:ext cx="9806543" cy="21964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a:p>
            <a:pPr marL="0" indent="0" algn="just">
              <a:buNone/>
            </a:pPr>
            <a:r>
              <a:rPr lang="en-US" sz="2400" dirty="0" err="1"/>
              <a:t>Způsob</a:t>
            </a:r>
            <a:r>
              <a:rPr lang="en-US" sz="2400" dirty="0"/>
              <a:t> </a:t>
            </a:r>
            <a:r>
              <a:rPr lang="en-US" sz="2400" dirty="0" err="1"/>
              <a:t>jakým</a:t>
            </a:r>
            <a:r>
              <a:rPr lang="en-US" sz="2400" dirty="0"/>
              <a:t> </a:t>
            </a:r>
            <a:r>
              <a:rPr lang="en-US" sz="2400" dirty="0" err="1"/>
              <a:t>přemýšlíte</a:t>
            </a:r>
            <a:r>
              <a:rPr lang="en-US" sz="2400" dirty="0"/>
              <a:t> a </a:t>
            </a:r>
            <a:r>
              <a:rPr lang="en-US" sz="2400" dirty="0" err="1"/>
              <a:t>mluvíte</a:t>
            </a:r>
            <a:r>
              <a:rPr lang="en-US" sz="2400" dirty="0"/>
              <a:t>  o </a:t>
            </a:r>
            <a:r>
              <a:rPr lang="en-US" sz="2400" dirty="0" err="1"/>
              <a:t>druhém</a:t>
            </a:r>
            <a:r>
              <a:rPr lang="en-US" sz="2400" dirty="0"/>
              <a:t> </a:t>
            </a:r>
            <a:r>
              <a:rPr lang="en-US" sz="2400" dirty="0" err="1"/>
              <a:t>rodiči</a:t>
            </a:r>
            <a:r>
              <a:rPr lang="en-US" sz="2400" dirty="0"/>
              <a:t> </a:t>
            </a:r>
            <a:r>
              <a:rPr lang="en-US" sz="2400" dirty="0" err="1"/>
              <a:t>i</a:t>
            </a:r>
            <a:r>
              <a:rPr lang="en-US" sz="2400" dirty="0"/>
              <a:t> </a:t>
            </a:r>
            <a:r>
              <a:rPr lang="en-US" sz="2400" dirty="0" err="1"/>
              <a:t>vašem</a:t>
            </a:r>
            <a:r>
              <a:rPr lang="en-US" sz="2400" dirty="0"/>
              <a:t> </a:t>
            </a:r>
            <a:r>
              <a:rPr lang="en-US" sz="2400" dirty="0" err="1"/>
              <a:t>dítěti</a:t>
            </a:r>
            <a:r>
              <a:rPr lang="en-US" sz="2400" dirty="0"/>
              <a:t>, </a:t>
            </a:r>
            <a:r>
              <a:rPr lang="en-US" sz="2400" dirty="0" err="1"/>
              <a:t>může</a:t>
            </a:r>
            <a:r>
              <a:rPr lang="en-US" sz="2400" dirty="0"/>
              <a:t> </a:t>
            </a:r>
            <a:r>
              <a:rPr lang="en-US" sz="2400" dirty="0" err="1"/>
              <a:t>být</a:t>
            </a:r>
            <a:r>
              <a:rPr lang="en-US" sz="2400" dirty="0"/>
              <a:t> </a:t>
            </a:r>
            <a:r>
              <a:rPr lang="en-US" sz="2400" dirty="0" err="1"/>
              <a:t>poměrně</a:t>
            </a:r>
            <a:r>
              <a:rPr lang="en-US" sz="2400" dirty="0"/>
              <a:t> </a:t>
            </a:r>
            <a:r>
              <a:rPr lang="en-US" sz="2400" dirty="0" err="1"/>
              <a:t>zásadní</a:t>
            </a:r>
            <a:r>
              <a:rPr lang="en-US" sz="2400" dirty="0"/>
              <a:t>. </a:t>
            </a:r>
            <a:r>
              <a:rPr lang="en-US" sz="2400" dirty="0" err="1"/>
              <a:t>Snažte</a:t>
            </a:r>
            <a:r>
              <a:rPr lang="en-US" sz="2400" dirty="0"/>
              <a:t> se </a:t>
            </a:r>
            <a:r>
              <a:rPr lang="en-US" sz="2400" dirty="0" err="1"/>
              <a:t>myslet</a:t>
            </a:r>
            <a:r>
              <a:rPr lang="en-US" sz="2400" dirty="0"/>
              <a:t> na </a:t>
            </a:r>
            <a:r>
              <a:rPr lang="en-US" sz="2400" dirty="0" err="1"/>
              <a:t>druhého</a:t>
            </a:r>
            <a:r>
              <a:rPr lang="en-US" sz="2400" dirty="0"/>
              <a:t> </a:t>
            </a:r>
            <a:r>
              <a:rPr lang="en-US" sz="2400" dirty="0" err="1"/>
              <a:t>rodiče</a:t>
            </a:r>
            <a:r>
              <a:rPr lang="en-US" sz="2400" dirty="0"/>
              <a:t> </a:t>
            </a:r>
            <a:r>
              <a:rPr lang="en-US" sz="2400" dirty="0" err="1"/>
              <a:t>jako</a:t>
            </a:r>
            <a:r>
              <a:rPr lang="en-US" sz="2400" dirty="0"/>
              <a:t> na „</a:t>
            </a:r>
            <a:r>
              <a:rPr lang="en-US" sz="2400" dirty="0" err="1"/>
              <a:t>obchodního</a:t>
            </a:r>
            <a:r>
              <a:rPr lang="en-US" sz="2400" dirty="0"/>
              <a:t>“ </a:t>
            </a:r>
            <a:r>
              <a:rPr lang="en-US" sz="2400" dirty="0" err="1"/>
              <a:t>partnera</a:t>
            </a:r>
            <a:r>
              <a:rPr lang="en-US" sz="2400" dirty="0"/>
              <a:t>. To </a:t>
            </a:r>
            <a:r>
              <a:rPr lang="en-US" sz="2400" dirty="0" err="1"/>
              <a:t>vám</a:t>
            </a:r>
            <a:r>
              <a:rPr lang="en-US" sz="2400" dirty="0"/>
              <a:t> </a:t>
            </a:r>
            <a:r>
              <a:rPr lang="en-US" sz="2400" dirty="0" err="1"/>
              <a:t>může</a:t>
            </a:r>
            <a:r>
              <a:rPr lang="en-US" sz="2400" dirty="0"/>
              <a:t> </a:t>
            </a:r>
            <a:r>
              <a:rPr lang="en-US" sz="2400" dirty="0" err="1"/>
              <a:t>pomáhat</a:t>
            </a:r>
            <a:r>
              <a:rPr lang="en-US" sz="2400" dirty="0"/>
              <a:t> </a:t>
            </a:r>
            <a:r>
              <a:rPr lang="en-US" sz="2400" dirty="0" err="1"/>
              <a:t>udržet</a:t>
            </a:r>
            <a:r>
              <a:rPr lang="en-US" sz="2400" dirty="0"/>
              <a:t> pod </a:t>
            </a:r>
            <a:r>
              <a:rPr lang="en-US" sz="2400" dirty="0" err="1"/>
              <a:t>kontrolou</a:t>
            </a:r>
            <a:r>
              <a:rPr lang="en-US" sz="2400" dirty="0"/>
              <a:t> </a:t>
            </a:r>
            <a:r>
              <a:rPr lang="en-US" sz="2400" dirty="0" err="1"/>
              <a:t>svůj</a:t>
            </a:r>
            <a:r>
              <a:rPr lang="en-US" sz="2400" dirty="0"/>
              <a:t> </a:t>
            </a:r>
            <a:r>
              <a:rPr lang="en-US" sz="2400" dirty="0" err="1"/>
              <a:t>stres</a:t>
            </a:r>
            <a:r>
              <a:rPr lang="en-US" sz="2400" dirty="0"/>
              <a:t> a </a:t>
            </a:r>
            <a:r>
              <a:rPr lang="en-US" sz="2400" dirty="0" err="1"/>
              <a:t>bolest</a:t>
            </a:r>
            <a:r>
              <a:rPr lang="en-US" sz="2400" dirty="0"/>
              <a:t> a </a:t>
            </a:r>
            <a:r>
              <a:rPr lang="en-US" sz="2400" dirty="0" err="1"/>
              <a:t>naopak</a:t>
            </a:r>
            <a:r>
              <a:rPr lang="en-US" sz="2400" dirty="0"/>
              <a:t> </a:t>
            </a:r>
            <a:r>
              <a:rPr lang="en-US" sz="2400" dirty="0" err="1"/>
              <a:t>zaměřit</a:t>
            </a:r>
            <a:r>
              <a:rPr lang="en-US" sz="2400" dirty="0"/>
              <a:t> </a:t>
            </a:r>
            <a:r>
              <a:rPr lang="en-US" sz="2400" dirty="0" err="1"/>
              <a:t>lépe</a:t>
            </a:r>
            <a:r>
              <a:rPr lang="en-US" sz="2400" dirty="0"/>
              <a:t> </a:t>
            </a:r>
            <a:r>
              <a:rPr lang="en-US" sz="2400" dirty="0" err="1"/>
              <a:t>svou</a:t>
            </a:r>
            <a:r>
              <a:rPr lang="en-US" sz="2400" dirty="0"/>
              <a:t> </a:t>
            </a:r>
            <a:r>
              <a:rPr lang="en-US" sz="2400" dirty="0" err="1"/>
              <a:t>pozornost</a:t>
            </a:r>
            <a:r>
              <a:rPr lang="en-US" sz="2400" dirty="0"/>
              <a:t> na </a:t>
            </a:r>
            <a:r>
              <a:rPr lang="en-US" sz="2400" dirty="0" err="1"/>
              <a:t>vaše</a:t>
            </a:r>
            <a:r>
              <a:rPr lang="en-US" sz="2400" dirty="0"/>
              <a:t> </a:t>
            </a:r>
            <a:r>
              <a:rPr lang="en-US" sz="2400" dirty="0" err="1"/>
              <a:t>dítě</a:t>
            </a:r>
            <a:r>
              <a:rPr lang="en-US" sz="2400" dirty="0"/>
              <a:t>.</a:t>
            </a:r>
          </a:p>
          <a:p>
            <a:pPr marL="0"/>
            <a:endParaRPr lang="en-US" sz="2000" dirty="0"/>
          </a:p>
        </p:txBody>
      </p:sp>
    </p:spTree>
    <p:extLst>
      <p:ext uri="{BB962C8B-B14F-4D97-AF65-F5344CB8AC3E}">
        <p14:creationId xmlns:p14="http://schemas.microsoft.com/office/powerpoint/2010/main" val="1995437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285240" y="669239"/>
            <a:ext cx="8074815" cy="516948"/>
          </a:xfrm>
        </p:spPr>
        <p:txBody>
          <a:bodyPr vert="horz" lIns="91440" tIns="45720" rIns="91440" bIns="45720" rtlCol="0" anchor="ctr">
            <a:normAutofit fontScale="90000"/>
          </a:bodyPr>
          <a:lstStyle/>
          <a:p>
            <a:br>
              <a:rPr lang="en-US" sz="5300" kern="1200" dirty="0">
                <a:solidFill>
                  <a:schemeClr val="tx1"/>
                </a:solidFill>
                <a:latin typeface="+mj-lt"/>
                <a:ea typeface="+mj-ea"/>
                <a:cs typeface="+mj-cs"/>
              </a:rPr>
            </a:br>
            <a:r>
              <a:rPr lang="en-US" sz="5300" b="1" kern="1200" dirty="0" err="1">
                <a:solidFill>
                  <a:schemeClr val="tx1"/>
                </a:solidFill>
                <a:latin typeface="+mj-lt"/>
                <a:ea typeface="+mj-ea"/>
                <a:cs typeface="+mj-cs"/>
              </a:rPr>
              <a:t>Komunikační</a:t>
            </a:r>
            <a:r>
              <a:rPr lang="en-US" sz="5300" b="1" kern="1200" dirty="0">
                <a:solidFill>
                  <a:schemeClr val="tx1"/>
                </a:solidFill>
                <a:latin typeface="+mj-lt"/>
                <a:ea typeface="+mj-ea"/>
                <a:cs typeface="+mj-cs"/>
              </a:rPr>
              <a:t> </a:t>
            </a:r>
            <a:r>
              <a:rPr lang="en-US" sz="5300" b="1" kern="1200" dirty="0" err="1">
                <a:solidFill>
                  <a:schemeClr val="tx1"/>
                </a:solidFill>
                <a:latin typeface="+mj-lt"/>
                <a:ea typeface="+mj-ea"/>
                <a:cs typeface="+mj-cs"/>
              </a:rPr>
              <a:t>tipy</a:t>
            </a:r>
            <a:br>
              <a:rPr lang="en-US" sz="3400" kern="1200" dirty="0">
                <a:solidFill>
                  <a:schemeClr val="tx1"/>
                </a:solidFill>
                <a:latin typeface="+mj-lt"/>
                <a:ea typeface="+mj-ea"/>
                <a:cs typeface="+mj-cs"/>
              </a:rPr>
            </a:br>
            <a:endParaRPr lang="en-US" sz="3400" kern="1200" dirty="0">
              <a:solidFill>
                <a:schemeClr val="tx1"/>
              </a:solidFill>
              <a:latin typeface="+mj-lt"/>
              <a:ea typeface="+mj-ea"/>
              <a:cs typeface="+mj-cs"/>
            </a:endParaRPr>
          </a:p>
        </p:txBody>
      </p:sp>
      <p:sp>
        <p:nvSpPr>
          <p:cNvPr id="3" name="Zástupný symbol pro obsah 2">
            <a:extLst>
              <a:ext uri="{FF2B5EF4-FFF2-40B4-BE49-F238E27FC236}">
                <a16:creationId xmlns:a16="http://schemas.microsoft.com/office/drawing/2014/main" id="{771F2E7D-409C-4005-8931-AFE7FA1C3FD5}"/>
              </a:ext>
            </a:extLst>
          </p:cNvPr>
          <p:cNvSpPr txBox="1">
            <a:spLocks/>
          </p:cNvSpPr>
          <p:nvPr/>
        </p:nvSpPr>
        <p:spPr>
          <a:xfrm>
            <a:off x="667926" y="1516098"/>
            <a:ext cx="10262072" cy="18468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200" dirty="0" err="1"/>
              <a:t>Buďte</a:t>
            </a:r>
            <a:r>
              <a:rPr lang="en-US" sz="2200" dirty="0"/>
              <a:t> </a:t>
            </a:r>
            <a:r>
              <a:rPr lang="en-US" sz="2200" dirty="0" err="1"/>
              <a:t>stejně</a:t>
            </a:r>
            <a:r>
              <a:rPr lang="en-US" sz="2200" dirty="0"/>
              <a:t> </a:t>
            </a:r>
            <a:r>
              <a:rPr lang="en-US" sz="2200" dirty="0" err="1"/>
              <a:t>zdvořilí</a:t>
            </a:r>
            <a:r>
              <a:rPr lang="en-US" sz="2200" dirty="0"/>
              <a:t>, </a:t>
            </a:r>
            <a:r>
              <a:rPr lang="en-US" sz="2200" dirty="0" err="1"/>
              <a:t>jako</a:t>
            </a:r>
            <a:r>
              <a:rPr lang="en-US" sz="2200" dirty="0"/>
              <a:t> </a:t>
            </a:r>
            <a:r>
              <a:rPr lang="en-US" sz="2200" dirty="0" err="1"/>
              <a:t>při</a:t>
            </a:r>
            <a:r>
              <a:rPr lang="en-US" sz="2200" dirty="0"/>
              <a:t> </a:t>
            </a:r>
            <a:r>
              <a:rPr lang="en-US" sz="2200" dirty="0" err="1"/>
              <a:t>pracovních</a:t>
            </a:r>
            <a:r>
              <a:rPr lang="en-US" sz="2200" dirty="0"/>
              <a:t> </a:t>
            </a:r>
            <a:r>
              <a:rPr lang="en-US" sz="2200" dirty="0" err="1"/>
              <a:t>jednáních</a:t>
            </a:r>
            <a:r>
              <a:rPr lang="en-US" sz="2200" dirty="0"/>
              <a:t>. </a:t>
            </a:r>
          </a:p>
          <a:p>
            <a:pPr>
              <a:spcBef>
                <a:spcPts val="600"/>
              </a:spcBef>
            </a:pPr>
            <a:r>
              <a:rPr lang="en-US" sz="2200" dirty="0" err="1"/>
              <a:t>Držte</a:t>
            </a:r>
            <a:r>
              <a:rPr lang="en-US" sz="2200" dirty="0"/>
              <a:t> se </a:t>
            </a:r>
            <a:r>
              <a:rPr lang="en-US" sz="2200" dirty="0" err="1"/>
              <a:t>tématu</a:t>
            </a:r>
            <a:r>
              <a:rPr lang="en-US" sz="2200" dirty="0"/>
              <a:t>. </a:t>
            </a:r>
            <a:r>
              <a:rPr lang="en-US" sz="2200" dirty="0" err="1"/>
              <a:t>Soustřeďte</a:t>
            </a:r>
            <a:r>
              <a:rPr lang="en-US" sz="2200" dirty="0"/>
              <a:t> se na to, co je </a:t>
            </a:r>
            <a:r>
              <a:rPr lang="en-US" sz="2200" dirty="0" err="1"/>
              <a:t>důležité</a:t>
            </a:r>
            <a:r>
              <a:rPr lang="en-US" sz="2200" dirty="0"/>
              <a:t> pro </a:t>
            </a:r>
            <a:r>
              <a:rPr lang="en-US" sz="2200" dirty="0" err="1"/>
              <a:t>vaše</a:t>
            </a:r>
            <a:r>
              <a:rPr lang="en-US" sz="2200" dirty="0"/>
              <a:t> </a:t>
            </a:r>
            <a:r>
              <a:rPr lang="en-US" sz="2200" dirty="0" err="1"/>
              <a:t>dítě</a:t>
            </a:r>
            <a:r>
              <a:rPr lang="en-US" sz="2200" dirty="0"/>
              <a:t> a </a:t>
            </a:r>
            <a:r>
              <a:rPr lang="en-US" sz="2200" dirty="0" err="1"/>
              <a:t>směřujte</a:t>
            </a:r>
            <a:r>
              <a:rPr lang="en-US" sz="2200" dirty="0"/>
              <a:t> </a:t>
            </a:r>
            <a:r>
              <a:rPr lang="en-US" sz="2200" dirty="0" err="1"/>
              <a:t>vše</a:t>
            </a:r>
            <a:r>
              <a:rPr lang="en-US" sz="2200" dirty="0"/>
              <a:t> k </a:t>
            </a:r>
            <a:r>
              <a:rPr lang="en-US" sz="2200" dirty="0" err="1"/>
              <a:t>jeho</a:t>
            </a:r>
            <a:r>
              <a:rPr lang="en-US" sz="2200" dirty="0"/>
              <a:t> </a:t>
            </a:r>
            <a:r>
              <a:rPr lang="en-US" sz="2200" dirty="0" err="1"/>
              <a:t>budoucnosti</a:t>
            </a:r>
            <a:r>
              <a:rPr lang="en-US" sz="2200" dirty="0"/>
              <a:t>. </a:t>
            </a:r>
          </a:p>
          <a:p>
            <a:pPr>
              <a:spcBef>
                <a:spcPts val="600"/>
              </a:spcBef>
            </a:pPr>
            <a:r>
              <a:rPr lang="en-US" sz="2200" dirty="0" err="1"/>
              <a:t>Kontrolujte</a:t>
            </a:r>
            <a:r>
              <a:rPr lang="en-US" sz="2200" dirty="0"/>
              <a:t> </a:t>
            </a:r>
            <a:r>
              <a:rPr lang="en-US" sz="2200" dirty="0" err="1"/>
              <a:t>své</a:t>
            </a:r>
            <a:r>
              <a:rPr lang="en-US" sz="2200" dirty="0"/>
              <a:t> </a:t>
            </a:r>
            <a:r>
              <a:rPr lang="en-US" sz="2200" dirty="0" err="1"/>
              <a:t>emoce</a:t>
            </a:r>
            <a:r>
              <a:rPr lang="en-US" sz="2200" dirty="0"/>
              <a:t>, </a:t>
            </a:r>
            <a:r>
              <a:rPr lang="en-US" sz="2200" dirty="0" err="1"/>
              <a:t>stejně</a:t>
            </a:r>
            <a:r>
              <a:rPr lang="en-US" sz="2200" dirty="0"/>
              <a:t> </a:t>
            </a:r>
            <a:r>
              <a:rPr lang="en-US" sz="2200" dirty="0" err="1"/>
              <a:t>jako</a:t>
            </a:r>
            <a:r>
              <a:rPr lang="en-US" sz="2200" dirty="0"/>
              <a:t> to </a:t>
            </a:r>
            <a:r>
              <a:rPr lang="en-US" sz="2200" dirty="0" err="1"/>
              <a:t>děláte</a:t>
            </a:r>
            <a:r>
              <a:rPr lang="en-US" sz="2200" dirty="0"/>
              <a:t> v </a:t>
            </a:r>
            <a:r>
              <a:rPr lang="en-US" sz="2200" dirty="0" err="1"/>
              <a:t>práci</a:t>
            </a:r>
            <a:r>
              <a:rPr lang="en-US" sz="2200" dirty="0"/>
              <a:t>.</a:t>
            </a:r>
          </a:p>
          <a:p>
            <a:pPr>
              <a:spcBef>
                <a:spcPts val="600"/>
              </a:spcBef>
            </a:pPr>
            <a:r>
              <a:rPr lang="en-US" sz="2200" dirty="0" err="1"/>
              <a:t>Kdykoliv</a:t>
            </a:r>
            <a:r>
              <a:rPr lang="en-US" sz="2200" dirty="0"/>
              <a:t> </a:t>
            </a:r>
            <a:r>
              <a:rPr lang="en-US" sz="2200" dirty="0" err="1"/>
              <a:t>mluvíte</a:t>
            </a:r>
            <a:r>
              <a:rPr lang="en-US" sz="2200" dirty="0"/>
              <a:t> s </a:t>
            </a:r>
            <a:r>
              <a:rPr lang="en-US" sz="2200" dirty="0" err="1"/>
              <a:t>druhým</a:t>
            </a:r>
            <a:r>
              <a:rPr lang="en-US" sz="2200" dirty="0"/>
              <a:t> </a:t>
            </a:r>
            <a:r>
              <a:rPr lang="en-US" sz="2200" dirty="0" err="1"/>
              <a:t>rodičem</a:t>
            </a:r>
            <a:r>
              <a:rPr lang="en-US" sz="2200" dirty="0"/>
              <a:t>, </a:t>
            </a:r>
            <a:r>
              <a:rPr lang="en-US" sz="2200" dirty="0" err="1"/>
              <a:t>vyjadřujte</a:t>
            </a:r>
            <a:r>
              <a:rPr lang="en-US" sz="2200" dirty="0"/>
              <a:t> se </a:t>
            </a:r>
            <a:r>
              <a:rPr lang="en-US" sz="2200" dirty="0" err="1"/>
              <a:t>jasně</a:t>
            </a:r>
            <a:r>
              <a:rPr lang="en-US" sz="2200" dirty="0"/>
              <a:t> a </a:t>
            </a:r>
            <a:r>
              <a:rPr lang="en-US" sz="2200" dirty="0" err="1"/>
              <a:t>srozumitelně</a:t>
            </a:r>
            <a:r>
              <a:rPr lang="en-US" sz="2200" dirty="0"/>
              <a:t>.</a:t>
            </a:r>
          </a:p>
        </p:txBody>
      </p:sp>
      <p:pic>
        <p:nvPicPr>
          <p:cNvPr id="5" name="Obrázek 4" descr="Obsah obrázku tkanina&#10;&#10;Popis byl vytvořen automaticky">
            <a:extLst>
              <a:ext uri="{FF2B5EF4-FFF2-40B4-BE49-F238E27FC236}">
                <a16:creationId xmlns:a16="http://schemas.microsoft.com/office/drawing/2014/main" id="{236FCCD3-FE2A-48E9-B7B3-912CE9A00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015" y="3520232"/>
            <a:ext cx="3674098" cy="2693696"/>
          </a:xfrm>
          <a:prstGeom prst="rect">
            <a:avLst/>
          </a:prstGeom>
        </p:spPr>
      </p:pic>
      <p:sp>
        <p:nvSpPr>
          <p:cNvPr id="11" name="TextovéPole 10">
            <a:extLst>
              <a:ext uri="{FF2B5EF4-FFF2-40B4-BE49-F238E27FC236}">
                <a16:creationId xmlns:a16="http://schemas.microsoft.com/office/drawing/2014/main" id="{9EA6981E-9A9B-496C-B8C1-0063D2771A7B}"/>
              </a:ext>
            </a:extLst>
          </p:cNvPr>
          <p:cNvSpPr txBox="1"/>
          <p:nvPr/>
        </p:nvSpPr>
        <p:spPr>
          <a:xfrm>
            <a:off x="667926" y="3363324"/>
            <a:ext cx="7788177" cy="2456057"/>
          </a:xfrm>
          <a:prstGeom prst="rect">
            <a:avLst/>
          </a:prstGeom>
          <a:noFill/>
        </p:spPr>
        <p:txBody>
          <a:bodyPr wrap="square">
            <a:spAutoFit/>
          </a:bodyPr>
          <a:lstStyle/>
          <a:p>
            <a:pPr marL="228600" indent="-228600" defTabSz="914400">
              <a:lnSpc>
                <a:spcPct val="90000"/>
              </a:lnSpc>
              <a:spcBef>
                <a:spcPts val="600"/>
              </a:spcBef>
              <a:buFont typeface="Arial" panose="020B0604020202020204" pitchFamily="34" charset="0"/>
              <a:buChar char="•"/>
            </a:pPr>
            <a:r>
              <a:rPr lang="en-US" sz="2200" dirty="0" err="1"/>
              <a:t>Vše</a:t>
            </a:r>
            <a:r>
              <a:rPr lang="en-US" sz="2200" dirty="0"/>
              <a:t>, co je </a:t>
            </a:r>
            <a:r>
              <a:rPr lang="en-US" sz="2200" dirty="0" err="1"/>
              <a:t>důležité</a:t>
            </a:r>
            <a:r>
              <a:rPr lang="en-US" sz="2200" dirty="0"/>
              <a:t> </a:t>
            </a:r>
            <a:r>
              <a:rPr lang="en-US" sz="2200" dirty="0" err="1"/>
              <a:t>si</a:t>
            </a:r>
            <a:r>
              <a:rPr lang="en-US" sz="2200" dirty="0"/>
              <a:t> </a:t>
            </a:r>
            <a:r>
              <a:rPr lang="en-US" sz="2200" dirty="0" err="1"/>
              <a:t>zapisujte</a:t>
            </a:r>
            <a:r>
              <a:rPr lang="en-US" sz="2200" dirty="0"/>
              <a:t> a </a:t>
            </a:r>
            <a:r>
              <a:rPr lang="en-US" sz="2200" dirty="0" err="1"/>
              <a:t>přistupujte</a:t>
            </a:r>
            <a:r>
              <a:rPr lang="en-US" sz="2200" dirty="0"/>
              <a:t> k </a:t>
            </a:r>
            <a:r>
              <a:rPr lang="en-US" sz="2200" dirty="0" err="1"/>
              <a:t>zápiskům</a:t>
            </a:r>
            <a:r>
              <a:rPr lang="en-US" sz="2200" dirty="0"/>
              <a:t> </a:t>
            </a:r>
            <a:r>
              <a:rPr lang="en-US" sz="2200" dirty="0" err="1"/>
              <a:t>jako</a:t>
            </a:r>
            <a:r>
              <a:rPr lang="en-US" sz="2200" dirty="0"/>
              <a:t> k </a:t>
            </a:r>
            <a:r>
              <a:rPr lang="en-US" sz="2200" dirty="0" err="1"/>
              <a:t>obchodní</a:t>
            </a:r>
            <a:r>
              <a:rPr lang="en-US" sz="2200" dirty="0"/>
              <a:t> </a:t>
            </a:r>
            <a:r>
              <a:rPr lang="en-US" sz="2200" dirty="0" err="1"/>
              <a:t>dohodě</a:t>
            </a:r>
            <a:r>
              <a:rPr lang="en-US" sz="2200" dirty="0"/>
              <a:t>.</a:t>
            </a:r>
          </a:p>
          <a:p>
            <a:pPr marL="228600" indent="-228600" defTabSz="914400">
              <a:lnSpc>
                <a:spcPct val="90000"/>
              </a:lnSpc>
              <a:spcBef>
                <a:spcPts val="600"/>
              </a:spcBef>
              <a:buFont typeface="Arial" panose="020B0604020202020204" pitchFamily="34" charset="0"/>
              <a:buChar char="•"/>
            </a:pPr>
            <a:r>
              <a:rPr lang="en-US" sz="2200" dirty="0" err="1"/>
              <a:t>Dodržujte</a:t>
            </a:r>
            <a:r>
              <a:rPr lang="en-US" sz="2200" dirty="0"/>
              <a:t> </a:t>
            </a:r>
            <a:r>
              <a:rPr lang="en-US" sz="2200" dirty="0" err="1"/>
              <a:t>sliby</a:t>
            </a:r>
            <a:r>
              <a:rPr lang="en-US" sz="2200" dirty="0"/>
              <a:t>. </a:t>
            </a:r>
            <a:r>
              <a:rPr lang="en-US" sz="2200" dirty="0" err="1"/>
              <a:t>Vaše</a:t>
            </a:r>
            <a:r>
              <a:rPr lang="en-US" sz="2200" dirty="0"/>
              <a:t> </a:t>
            </a:r>
            <a:r>
              <a:rPr lang="en-US" sz="2200" dirty="0" err="1"/>
              <a:t>dítě</a:t>
            </a:r>
            <a:r>
              <a:rPr lang="en-US" sz="2200" dirty="0"/>
              <a:t> se na </a:t>
            </a:r>
            <a:r>
              <a:rPr lang="en-US" sz="2200" dirty="0" err="1"/>
              <a:t>vás</a:t>
            </a:r>
            <a:r>
              <a:rPr lang="en-US" sz="2200" dirty="0"/>
              <a:t> </a:t>
            </a:r>
            <a:r>
              <a:rPr lang="en-US" sz="2200" dirty="0" err="1"/>
              <a:t>potřebuje</a:t>
            </a:r>
            <a:r>
              <a:rPr lang="en-US" sz="2200" dirty="0"/>
              <a:t> </a:t>
            </a:r>
            <a:r>
              <a:rPr lang="en-US" sz="2200" dirty="0" err="1"/>
              <a:t>spolehnout</a:t>
            </a:r>
            <a:r>
              <a:rPr lang="en-US" sz="2200" dirty="0"/>
              <a:t> (</a:t>
            </a:r>
            <a:r>
              <a:rPr lang="en-US" sz="2200" dirty="0" err="1"/>
              <a:t>zejména</a:t>
            </a:r>
            <a:r>
              <a:rPr lang="en-US" sz="2200" dirty="0"/>
              <a:t> v </a:t>
            </a:r>
            <a:r>
              <a:rPr lang="en-US" sz="2200" dirty="0" err="1"/>
              <a:t>této</a:t>
            </a:r>
            <a:r>
              <a:rPr lang="en-US" sz="2200" dirty="0"/>
              <a:t> </a:t>
            </a:r>
            <a:r>
              <a:rPr lang="en-US" sz="2200" dirty="0" err="1"/>
              <a:t>situaci</a:t>
            </a:r>
            <a:r>
              <a:rPr lang="en-US" sz="2200" dirty="0"/>
              <a:t>).</a:t>
            </a:r>
          </a:p>
          <a:p>
            <a:pPr marL="228600" indent="-228600" defTabSz="914400">
              <a:lnSpc>
                <a:spcPct val="90000"/>
              </a:lnSpc>
              <a:spcBef>
                <a:spcPts val="600"/>
              </a:spcBef>
              <a:buFont typeface="Arial" panose="020B0604020202020204" pitchFamily="34" charset="0"/>
              <a:buChar char="•"/>
            </a:pPr>
            <a:r>
              <a:rPr lang="en-US" sz="2200" dirty="0" err="1"/>
              <a:t>Važte</a:t>
            </a:r>
            <a:r>
              <a:rPr lang="en-US" sz="2200" dirty="0"/>
              <a:t> </a:t>
            </a:r>
            <a:r>
              <a:rPr lang="en-US" sz="2200" dirty="0" err="1"/>
              <a:t>slova</a:t>
            </a:r>
            <a:r>
              <a:rPr lang="en-US" sz="2200" dirty="0"/>
              <a:t>, </a:t>
            </a:r>
            <a:r>
              <a:rPr lang="en-US" sz="2200" dirty="0" err="1"/>
              <a:t>která</a:t>
            </a:r>
            <a:r>
              <a:rPr lang="en-US" sz="2200" dirty="0"/>
              <a:t> </a:t>
            </a:r>
            <a:r>
              <a:rPr lang="en-US" sz="2200" dirty="0" err="1"/>
              <a:t>používáte</a:t>
            </a:r>
            <a:r>
              <a:rPr lang="en-US" sz="2200" dirty="0"/>
              <a:t>, </a:t>
            </a:r>
            <a:r>
              <a:rPr lang="en-US" sz="2200" dirty="0" err="1"/>
              <a:t>když</a:t>
            </a:r>
            <a:r>
              <a:rPr lang="en-US" sz="2200" dirty="0"/>
              <a:t> </a:t>
            </a:r>
            <a:r>
              <a:rPr lang="en-US" sz="2200" dirty="0" err="1"/>
              <a:t>mluvíte</a:t>
            </a:r>
            <a:r>
              <a:rPr lang="en-US" sz="2200" dirty="0"/>
              <a:t> o </a:t>
            </a:r>
            <a:r>
              <a:rPr lang="en-US" sz="2200" dirty="0" err="1"/>
              <a:t>rozchodu</a:t>
            </a:r>
            <a:r>
              <a:rPr lang="en-US" sz="2200" dirty="0"/>
              <a:t>/</a:t>
            </a:r>
            <a:r>
              <a:rPr lang="en-US" sz="2200" dirty="0" err="1"/>
              <a:t>rozvodu</a:t>
            </a:r>
            <a:r>
              <a:rPr lang="en-US" sz="2200" dirty="0"/>
              <a:t>. </a:t>
            </a:r>
          </a:p>
          <a:p>
            <a:pPr marL="228600" indent="-228600" defTabSz="914400">
              <a:lnSpc>
                <a:spcPct val="90000"/>
              </a:lnSpc>
              <a:spcBef>
                <a:spcPts val="600"/>
              </a:spcBef>
              <a:buFont typeface="Arial" panose="020B0604020202020204" pitchFamily="34" charset="0"/>
              <a:buChar char="•"/>
            </a:pPr>
            <a:r>
              <a:rPr lang="en-US" sz="2200" dirty="0" err="1"/>
              <a:t>Domluvte</a:t>
            </a:r>
            <a:r>
              <a:rPr lang="en-US" sz="2200" dirty="0"/>
              <a:t> se, </a:t>
            </a:r>
            <a:r>
              <a:rPr lang="en-US" sz="2200" dirty="0" err="1"/>
              <a:t>jakým</a:t>
            </a:r>
            <a:r>
              <a:rPr lang="en-US" sz="2200" dirty="0"/>
              <a:t> </a:t>
            </a:r>
            <a:r>
              <a:rPr lang="en-US" sz="2200" dirty="0" err="1"/>
              <a:t>způsobem</a:t>
            </a:r>
            <a:r>
              <a:rPr lang="en-US" sz="2200" dirty="0"/>
              <a:t> </a:t>
            </a:r>
            <a:r>
              <a:rPr lang="en-US" sz="2200" dirty="0" err="1"/>
              <a:t>bude</a:t>
            </a:r>
            <a:r>
              <a:rPr lang="en-US" sz="2200" dirty="0"/>
              <a:t> </a:t>
            </a:r>
            <a:r>
              <a:rPr lang="en-US" sz="2200" dirty="0" err="1"/>
              <a:t>probíhat</a:t>
            </a:r>
            <a:r>
              <a:rPr lang="en-US" sz="2200" dirty="0"/>
              <a:t> </a:t>
            </a:r>
            <a:r>
              <a:rPr lang="en-US" sz="2200" dirty="0" err="1"/>
              <a:t>vaše</a:t>
            </a:r>
            <a:r>
              <a:rPr lang="en-US" sz="2200" dirty="0"/>
              <a:t> </a:t>
            </a:r>
            <a:r>
              <a:rPr lang="en-US" sz="2200" dirty="0" err="1"/>
              <a:t>rodičovská</a:t>
            </a:r>
            <a:r>
              <a:rPr lang="en-US" sz="2200" dirty="0"/>
              <a:t> </a:t>
            </a:r>
            <a:r>
              <a:rPr lang="en-US" sz="2200" dirty="0" err="1"/>
              <a:t>komunikace</a:t>
            </a:r>
            <a:r>
              <a:rPr lang="en-US" sz="2200" dirty="0"/>
              <a:t>.</a:t>
            </a:r>
          </a:p>
        </p:txBody>
      </p:sp>
    </p:spTree>
    <p:extLst>
      <p:ext uri="{BB962C8B-B14F-4D97-AF65-F5344CB8AC3E}">
        <p14:creationId xmlns:p14="http://schemas.microsoft.com/office/powerpoint/2010/main" val="52663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3830412-90B9-4509-9C9D-821EE60F0AD0}"/>
              </a:ext>
            </a:extLst>
          </p:cNvPr>
          <p:cNvSpPr>
            <a:spLocks noGrp="1"/>
          </p:cNvSpPr>
          <p:nvPr>
            <p:ph type="ctrTitle"/>
          </p:nvPr>
        </p:nvSpPr>
        <p:spPr>
          <a:xfrm>
            <a:off x="875072" y="707923"/>
            <a:ext cx="7242562" cy="855154"/>
          </a:xfrm>
        </p:spPr>
        <p:txBody>
          <a:bodyPr anchor="b">
            <a:normAutofit fontScale="90000"/>
          </a:bodyPr>
          <a:lstStyle/>
          <a:p>
            <a:pPr algn="l"/>
            <a:r>
              <a:rPr lang="cs-CZ" sz="4800" b="1" dirty="0"/>
              <a:t>Popouzení dítěte proti rodiči </a:t>
            </a:r>
            <a:r>
              <a:rPr lang="cs-CZ" sz="2200" b="1" dirty="0"/>
              <a:t>projev narušených rodičovských kompetencí</a:t>
            </a:r>
          </a:p>
        </p:txBody>
      </p:sp>
      <p:sp>
        <p:nvSpPr>
          <p:cNvPr id="3" name="Podnadpis 2">
            <a:extLst>
              <a:ext uri="{FF2B5EF4-FFF2-40B4-BE49-F238E27FC236}">
                <a16:creationId xmlns:a16="http://schemas.microsoft.com/office/drawing/2014/main" id="{507E0C2B-5326-4A6F-A68B-0CED222211F6}"/>
              </a:ext>
            </a:extLst>
          </p:cNvPr>
          <p:cNvSpPr>
            <a:spLocks noGrp="1"/>
          </p:cNvSpPr>
          <p:nvPr>
            <p:ph type="subTitle" idx="1"/>
          </p:nvPr>
        </p:nvSpPr>
        <p:spPr>
          <a:xfrm>
            <a:off x="804985" y="1687530"/>
            <a:ext cx="10582030" cy="1741470"/>
          </a:xfrm>
        </p:spPr>
        <p:txBody>
          <a:bodyPr anchor="t">
            <a:noAutofit/>
          </a:bodyPr>
          <a:lstStyle/>
          <a:p>
            <a:pPr algn="just"/>
            <a:r>
              <a:rPr lang="cs-CZ" sz="1900" dirty="0"/>
              <a:t>Rodičovství nelze zrušit. Role otce a role matky je nenahraditelná. Dítě se po čase naučí žít ve dvou různých světech. Z toho důvodu je důležité zachování pozitivního obrazu druhého rodiče.</a:t>
            </a:r>
          </a:p>
          <a:p>
            <a:pPr algn="just"/>
            <a:r>
              <a:rPr lang="cs-CZ" sz="1900" b="1" dirty="0"/>
              <a:t>Popouzení</a:t>
            </a:r>
            <a:r>
              <a:rPr lang="cs-CZ" sz="1900" dirty="0"/>
              <a:t> je jakékoli ovlivňování dítěte – přímé či nepřímé, s úmyslem snížit hodnotu druhého rodiče nebo rodičů navzájem v očích dítěte.</a:t>
            </a:r>
          </a:p>
        </p:txBody>
      </p:sp>
      <p:sp>
        <p:nvSpPr>
          <p:cNvPr id="13" name="TextovéPole 12">
            <a:extLst>
              <a:ext uri="{FF2B5EF4-FFF2-40B4-BE49-F238E27FC236}">
                <a16:creationId xmlns:a16="http://schemas.microsoft.com/office/drawing/2014/main" id="{2C9B33CD-5E78-4168-B8BB-0EA03E34BB0E}"/>
              </a:ext>
            </a:extLst>
          </p:cNvPr>
          <p:cNvSpPr txBox="1"/>
          <p:nvPr/>
        </p:nvSpPr>
        <p:spPr>
          <a:xfrm>
            <a:off x="804985" y="3198955"/>
            <a:ext cx="10642152" cy="2723823"/>
          </a:xfrm>
          <a:prstGeom prst="rect">
            <a:avLst/>
          </a:prstGeom>
          <a:noFill/>
        </p:spPr>
        <p:txBody>
          <a:bodyPr wrap="square">
            <a:spAutoFit/>
          </a:bodyPr>
          <a:lstStyle/>
          <a:p>
            <a:pPr algn="just"/>
            <a:r>
              <a:rPr lang="cs-CZ" sz="1900" dirty="0"/>
              <a:t>Psychologické výzkumy potvrzují, že dítě je zpravidla vnímavější vůči tomu, co se v rodině děje, než si dospělí jsou ochotni připustit.</a:t>
            </a:r>
          </a:p>
          <a:p>
            <a:pPr algn="l"/>
            <a:endParaRPr lang="cs-CZ" sz="1900" dirty="0"/>
          </a:p>
          <a:p>
            <a:pPr algn="just"/>
            <a:r>
              <a:rPr lang="cs-CZ" sz="1900" dirty="0"/>
              <a:t>Když rodiče sdělují, že jim jde především o dobro dítěte, mají vynikající příležitost toto prokázat právě v tomto momentě (mám-li na někoho zlost, vidím na něm především špatné vlastnosti). Popouzení dítěte vůči druhému rodiči je projevem pokračujícího nepřátelství a odrazí se na nezdravém vývoji dítěte.</a:t>
            </a:r>
          </a:p>
          <a:p>
            <a:pPr algn="just"/>
            <a:r>
              <a:rPr lang="cs-CZ" sz="1900" b="1" dirty="0"/>
              <a:t>Zachování pozitivního obrazu druhého rodiče </a:t>
            </a:r>
            <a:r>
              <a:rPr lang="cs-CZ" sz="1900" dirty="0"/>
              <a:t>znamená, že rodič vede dítě záměrně k tomu, aby mělo o druhém rodiči dobré mínění. Dítě vnímá, že i když se jeho rodiče rozešli, může je považovat za „své“ lidi, kteří ho mají rádi, mají dobré i méně dobré vlastnosti, těch dobrých je však předpokládáno více. </a:t>
            </a:r>
            <a:endParaRPr lang="cs-CZ" sz="1900" b="1" dirty="0"/>
          </a:p>
        </p:txBody>
      </p:sp>
    </p:spTree>
    <p:extLst>
      <p:ext uri="{BB962C8B-B14F-4D97-AF65-F5344CB8AC3E}">
        <p14:creationId xmlns:p14="http://schemas.microsoft.com/office/powerpoint/2010/main" val="1924292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1708106-4EB2-42E6-BE62-9C62D17B133D}"/>
              </a:ext>
            </a:extLst>
          </p:cNvPr>
          <p:cNvSpPr>
            <a:spLocks noGrp="1"/>
          </p:cNvSpPr>
          <p:nvPr>
            <p:ph type="title"/>
          </p:nvPr>
        </p:nvSpPr>
        <p:spPr>
          <a:xfrm>
            <a:off x="1075767" y="1188637"/>
            <a:ext cx="2988234" cy="4480726"/>
          </a:xfrm>
        </p:spPr>
        <p:txBody>
          <a:bodyPr>
            <a:normAutofit/>
          </a:bodyPr>
          <a:lstStyle/>
          <a:p>
            <a:pPr algn="r"/>
            <a:r>
              <a:rPr lang="cs-CZ" sz="5100" b="1" dirty="0"/>
              <a:t>Jak se tvoří vztah mezi dítětem a rodičem</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645D17DD-5A3C-4EC5-B76D-8FFC1C48F2F0}"/>
              </a:ext>
            </a:extLst>
          </p:cNvPr>
          <p:cNvSpPr>
            <a:spLocks noGrp="1"/>
          </p:cNvSpPr>
          <p:nvPr>
            <p:ph idx="1"/>
          </p:nvPr>
        </p:nvSpPr>
        <p:spPr>
          <a:xfrm>
            <a:off x="4786605" y="1324947"/>
            <a:ext cx="6652726" cy="4413380"/>
          </a:xfrm>
        </p:spPr>
        <p:txBody>
          <a:bodyPr anchor="ctr">
            <a:normAutofit/>
          </a:bodyPr>
          <a:lstStyle/>
          <a:p>
            <a:pPr marL="0" indent="0">
              <a:buNone/>
            </a:pPr>
            <a:r>
              <a:rPr lang="cs-CZ" sz="2400" b="1" dirty="0"/>
              <a:t>• Dle věkových období       • Jak ho udržet, rozvíjet? </a:t>
            </a:r>
          </a:p>
          <a:p>
            <a:pPr marL="0" indent="0">
              <a:buNone/>
            </a:pPr>
            <a:endParaRPr lang="cs-CZ" sz="2400" dirty="0"/>
          </a:p>
          <a:p>
            <a:pPr marL="0" indent="0">
              <a:buNone/>
            </a:pPr>
            <a:r>
              <a:rPr lang="cs-CZ" sz="2400" dirty="0"/>
              <a:t>• PŘEDŠKOLNÍ VĚK – </a:t>
            </a:r>
            <a:r>
              <a:rPr lang="cs-CZ" sz="2400" b="1" dirty="0"/>
              <a:t>prostřednictvím péče</a:t>
            </a:r>
          </a:p>
          <a:p>
            <a:pPr marL="0" indent="0">
              <a:buNone/>
            </a:pPr>
            <a:endParaRPr lang="cs-CZ" sz="2400" b="1" dirty="0"/>
          </a:p>
          <a:p>
            <a:pPr marL="0" indent="0">
              <a:buNone/>
            </a:pPr>
            <a:r>
              <a:rPr lang="cs-CZ" sz="2400" dirty="0"/>
              <a:t>• ŠKOLNÍ VĚK – </a:t>
            </a:r>
            <a:r>
              <a:rPr lang="cs-CZ" sz="2400" b="1" dirty="0"/>
              <a:t>prostřednictvím společných zážitků</a:t>
            </a:r>
          </a:p>
          <a:p>
            <a:pPr marL="0" indent="0">
              <a:buNone/>
            </a:pPr>
            <a:r>
              <a:rPr lang="cs-CZ" sz="2400" b="1" dirty="0"/>
              <a:t>                             a zkušeností</a:t>
            </a:r>
          </a:p>
          <a:p>
            <a:pPr marL="0" indent="0">
              <a:buNone/>
            </a:pPr>
            <a:endParaRPr lang="cs-CZ" sz="2400" b="1" dirty="0"/>
          </a:p>
          <a:p>
            <a:pPr marL="0" indent="0">
              <a:buNone/>
            </a:pPr>
            <a:r>
              <a:rPr lang="cs-CZ" sz="2400" dirty="0"/>
              <a:t>• DOSPÍVAJÍCÍ VĚK - </a:t>
            </a:r>
            <a:r>
              <a:rPr lang="cs-CZ" sz="2400" b="1" dirty="0"/>
              <a:t>sdílením</a:t>
            </a:r>
          </a:p>
        </p:txBody>
      </p:sp>
    </p:spTree>
    <p:extLst>
      <p:ext uri="{BB962C8B-B14F-4D97-AF65-F5344CB8AC3E}">
        <p14:creationId xmlns:p14="http://schemas.microsoft.com/office/powerpoint/2010/main" val="2195988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091381" y="98324"/>
            <a:ext cx="9131259" cy="592360"/>
          </a:xfrm>
        </p:spPr>
        <p:txBody>
          <a:bodyPr anchor="ctr">
            <a:noAutofit/>
          </a:bodyPr>
          <a:lstStyle/>
          <a:p>
            <a:r>
              <a:rPr lang="cs-CZ" b="1" dirty="0"/>
              <a:t>Dva domovy</a:t>
            </a:r>
          </a:p>
        </p:txBody>
      </p:sp>
      <p:sp>
        <p:nvSpPr>
          <p:cNvPr id="3" name="Zástupný symbol pro obsah 2"/>
          <p:cNvSpPr>
            <a:spLocks noGrp="1"/>
          </p:cNvSpPr>
          <p:nvPr>
            <p:ph idx="1"/>
          </p:nvPr>
        </p:nvSpPr>
        <p:spPr>
          <a:xfrm>
            <a:off x="1002890" y="1130710"/>
            <a:ext cx="10100539" cy="5324634"/>
          </a:xfrm>
        </p:spPr>
        <p:txBody>
          <a:bodyPr anchor="t">
            <a:normAutofit/>
          </a:bodyPr>
          <a:lstStyle/>
          <a:p>
            <a:pPr algn="just"/>
            <a:r>
              <a:rPr lang="cs-CZ" sz="2400" dirty="0"/>
              <a:t>Rozpad rodiny pro dítě znamená především ztrátu stability, a to nejen stability vázané na prostředí (tu lze poměrně snadno a úspěšně obnovit), ale především stability vztahové. </a:t>
            </a:r>
          </a:p>
          <a:p>
            <a:pPr algn="just"/>
            <a:r>
              <a:rPr lang="cs-CZ" sz="2400" dirty="0"/>
              <a:t>Vaše dítě potřebuje zažívat blízkost obou svých rodičů, aniž by byl tento prožitek ohrožován výčitkami, studem, strachem z reakce druhého rodiče, nebo pocity nepatřičnosti či neloajálnosti.   </a:t>
            </a:r>
          </a:p>
          <a:p>
            <a:pPr algn="just"/>
            <a:r>
              <a:rPr lang="cs-CZ" sz="2400" dirty="0"/>
              <a:t>Bez ohledu na to, jak byly poměry dítěte po rozchodu rodičů uspořádány, potřebují děti, aby nežily ve dvou oddělených světech, ale aby jim zůstal jeden psychosociální prostor, který sdílí s oběma svými rodiči. Potřebují, aby rodiče brali ohledy na potřeby, emoce a vztahy dítěte, nikoliv naopak. </a:t>
            </a:r>
          </a:p>
          <a:p>
            <a:pPr algn="just"/>
            <a:r>
              <a:rPr lang="cs-CZ" sz="2400" dirty="0"/>
              <a:t>Vaše dítě se potřebuje u vás obou cítit doma, nikoliv jako na návštěvě (byť v jednotlivých prostředích nemusí trávit stejný podíl času). </a:t>
            </a:r>
          </a:p>
          <a:p>
            <a:endParaRPr lang="cs-CZ" sz="1500" dirty="0"/>
          </a:p>
        </p:txBody>
      </p:sp>
    </p:spTree>
    <p:extLst>
      <p:ext uri="{BB962C8B-B14F-4D97-AF65-F5344CB8AC3E}">
        <p14:creationId xmlns:p14="http://schemas.microsoft.com/office/powerpoint/2010/main" val="3298873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562584" y="1030075"/>
            <a:ext cx="4000085" cy="1190669"/>
          </a:xfrm>
        </p:spPr>
        <p:txBody>
          <a:bodyPr>
            <a:normAutofit fontScale="90000"/>
          </a:bodyPr>
          <a:lstStyle/>
          <a:p>
            <a:pPr algn="r"/>
            <a:r>
              <a:rPr lang="cs-CZ" b="1" dirty="0"/>
              <a:t>Jak vytvořit dětem dva domovy</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4827095" y="1089991"/>
            <a:ext cx="6546933" cy="5141166"/>
          </a:xfrm>
        </p:spPr>
        <p:txBody>
          <a:bodyPr anchor="ctr">
            <a:normAutofit/>
          </a:bodyPr>
          <a:lstStyle/>
          <a:p>
            <a:pPr lvl="0" algn="just"/>
            <a:r>
              <a:rPr lang="cs-CZ" sz="2000" dirty="0"/>
              <a:t>Umožněte dětem užívat v obou prostředích předměty osobní potřeby (oblečení, hračky, knížky, šperky, atp.), bez ohledu na to, kdo z vás věci pořídil (nekomentujte ani to, co druhý z vás dítěti pořídil, nebo, jak bude reagovat třeba, když se věc ušpiní nebo rozbije).</a:t>
            </a:r>
          </a:p>
          <a:p>
            <a:pPr marL="0" lvl="0" indent="0">
              <a:buNone/>
            </a:pPr>
            <a:endParaRPr lang="cs-CZ" sz="2000" dirty="0"/>
          </a:p>
          <a:p>
            <a:pPr lvl="0" algn="just"/>
            <a:r>
              <a:rPr lang="cs-CZ" sz="2000" dirty="0"/>
              <a:t>Umožněte dětem v obou prostředích zažívat emocionálně-sociální přítomnost obou rodičů (prostřednictvím fotografií rodičů, dárků, dopisů, vzkazů).</a:t>
            </a:r>
          </a:p>
          <a:p>
            <a:pPr marL="0" lvl="0" indent="0">
              <a:buNone/>
            </a:pPr>
            <a:endParaRPr lang="cs-CZ" sz="2000" dirty="0"/>
          </a:p>
          <a:p>
            <a:pPr lvl="0" algn="just"/>
            <a:r>
              <a:rPr lang="cs-CZ" sz="2000" dirty="0"/>
              <a:t>Umožněte dětem hovořit o druhém rodiči kdykoliv o tom má zájem a tak, jak potřebuje (dítě potřebuje žít v atmosféře, která mu umožňuje určovat, kdy, jak a s kým, chce o druhém rodiči hovořit, aniž by muselo svá sdělení „cenzurovat“– např., „aby to mamince nebylo líto, aby se tatínek nezlobil“, atp..).  </a:t>
            </a:r>
          </a:p>
          <a:p>
            <a:endParaRPr lang="cs-CZ" sz="1900" dirty="0"/>
          </a:p>
        </p:txBody>
      </p:sp>
      <p:pic>
        <p:nvPicPr>
          <p:cNvPr id="9" name="Obrázek 8" descr="Obsah obrázku text&#10;&#10;Popis byl vytvořen automaticky">
            <a:extLst>
              <a:ext uri="{FF2B5EF4-FFF2-40B4-BE49-F238E27FC236}">
                <a16:creationId xmlns:a16="http://schemas.microsoft.com/office/drawing/2014/main" id="{8961507B-E37D-49A9-9565-9E8979280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535" y="2468916"/>
            <a:ext cx="3694079" cy="3433181"/>
          </a:xfrm>
          <a:prstGeom prst="rect">
            <a:avLst/>
          </a:prstGeom>
        </p:spPr>
      </p:pic>
    </p:spTree>
    <p:extLst>
      <p:ext uri="{BB962C8B-B14F-4D97-AF65-F5344CB8AC3E}">
        <p14:creationId xmlns:p14="http://schemas.microsoft.com/office/powerpoint/2010/main" val="3125335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2336444" y="4181153"/>
            <a:ext cx="8074815" cy="1233325"/>
          </a:xfrm>
        </p:spPr>
        <p:txBody>
          <a:bodyPr anchor="b">
            <a:normAutofit/>
          </a:bodyPr>
          <a:lstStyle/>
          <a:p>
            <a:r>
              <a:rPr lang="cs-CZ" sz="6600" b="1" dirty="0"/>
              <a:t>Obecná doporučení</a:t>
            </a:r>
          </a:p>
        </p:txBody>
      </p:sp>
      <p:sp>
        <p:nvSpPr>
          <p:cNvPr id="3" name="Zástupný symbol pro obsah 2"/>
          <p:cNvSpPr>
            <a:spLocks noGrp="1"/>
          </p:cNvSpPr>
          <p:nvPr>
            <p:ph idx="1"/>
          </p:nvPr>
        </p:nvSpPr>
        <p:spPr>
          <a:xfrm>
            <a:off x="1007707" y="1035698"/>
            <a:ext cx="10123714" cy="3191069"/>
          </a:xfrm>
        </p:spPr>
        <p:txBody>
          <a:bodyPr anchor="ctr">
            <a:normAutofit/>
          </a:bodyPr>
          <a:lstStyle/>
          <a:p>
            <a:pPr algn="just"/>
            <a:r>
              <a:rPr lang="cs-CZ" sz="2000" dirty="0"/>
              <a:t>Snažte se nebojovat před svými dětmi nebo po nich žádat, aby si mezi vámi vybírali.</a:t>
            </a:r>
          </a:p>
          <a:p>
            <a:pPr algn="just"/>
            <a:r>
              <a:rPr lang="cs-CZ" sz="2000" dirty="0"/>
              <a:t>Připusťte si, že pocity, vzpomínky a zkušenosti vašich dětí s druhým rodičem mohou být jiné než ty vaše.</a:t>
            </a:r>
          </a:p>
          <a:p>
            <a:pPr algn="just"/>
            <a:r>
              <a:rPr lang="cs-CZ" sz="2000" dirty="0"/>
              <a:t>Přemýšlejte o tom, co můžete dělat, nikoliv o tom, co by neměl/a dělat váš bývalý partner/</a:t>
            </a:r>
            <a:r>
              <a:rPr lang="cs-CZ" sz="2000" dirty="0" err="1"/>
              <a:t>ka</a:t>
            </a:r>
            <a:r>
              <a:rPr lang="cs-CZ" sz="2000" dirty="0"/>
              <a:t>.</a:t>
            </a:r>
          </a:p>
          <a:p>
            <a:pPr algn="just"/>
            <a:r>
              <a:rPr lang="cs-CZ" sz="2000" dirty="0"/>
              <a:t>Zaměřte se na to, co fungovalo, nikoliv na to, co nefungovalo.</a:t>
            </a:r>
          </a:p>
          <a:p>
            <a:pPr algn="just"/>
            <a:r>
              <a:rPr lang="cs-CZ" sz="2000" dirty="0"/>
              <a:t>Zkoušejte se postupně domlouvat na drobných, konkrétních krocích, nikoliv se hned snažit vyřešit vše, myslete do budoucnosti.</a:t>
            </a:r>
          </a:p>
          <a:p>
            <a:pPr algn="just"/>
            <a:r>
              <a:rPr lang="cs-CZ" sz="2000" dirty="0"/>
              <a:t>Dbejte o své potřeby, ať jste tím nejlepším rodičem, jakým můžete být.</a:t>
            </a:r>
          </a:p>
          <a:p>
            <a:endParaRPr lang="cs-CZ" sz="1500" dirty="0"/>
          </a:p>
        </p:txBody>
      </p:sp>
    </p:spTree>
    <p:extLst>
      <p:ext uri="{BB962C8B-B14F-4D97-AF65-F5344CB8AC3E}">
        <p14:creationId xmlns:p14="http://schemas.microsoft.com/office/powerpoint/2010/main" val="127596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B1430E-84AE-280D-3BFA-3A9B65C10FA6}"/>
              </a:ext>
            </a:extLst>
          </p:cNvPr>
          <p:cNvSpPr>
            <a:spLocks noGrp="1"/>
          </p:cNvSpPr>
          <p:nvPr>
            <p:ph type="title"/>
          </p:nvPr>
        </p:nvSpPr>
        <p:spPr>
          <a:xfrm>
            <a:off x="584791" y="365126"/>
            <a:ext cx="10769009" cy="676866"/>
          </a:xfrm>
        </p:spPr>
        <p:txBody>
          <a:bodyPr>
            <a:normAutofit fontScale="90000"/>
          </a:bodyPr>
          <a:lstStyle/>
          <a:p>
            <a:r>
              <a:rPr lang="cs-CZ" b="1" dirty="0">
                <a:latin typeface="+mn-lt"/>
              </a:rPr>
              <a:t>Paralelní rodičovství</a:t>
            </a:r>
          </a:p>
        </p:txBody>
      </p:sp>
      <p:sp>
        <p:nvSpPr>
          <p:cNvPr id="3" name="Zástupný obsah 2">
            <a:extLst>
              <a:ext uri="{FF2B5EF4-FFF2-40B4-BE49-F238E27FC236}">
                <a16:creationId xmlns:a16="http://schemas.microsoft.com/office/drawing/2014/main" id="{B592F31B-B5B5-B9C6-E67A-254950B69F1A}"/>
              </a:ext>
            </a:extLst>
          </p:cNvPr>
          <p:cNvSpPr>
            <a:spLocks noGrp="1"/>
          </p:cNvSpPr>
          <p:nvPr>
            <p:ph idx="1"/>
          </p:nvPr>
        </p:nvSpPr>
        <p:spPr>
          <a:xfrm>
            <a:off x="393405" y="1148317"/>
            <a:ext cx="10960395" cy="5103628"/>
          </a:xfrm>
        </p:spPr>
        <p:txBody>
          <a:bodyPr>
            <a:normAutofit fontScale="85000" lnSpcReduction="20000"/>
          </a:bodyPr>
          <a:lstStyle/>
          <a:p>
            <a:pPr algn="just"/>
            <a:r>
              <a:rPr lang="cs-CZ" sz="2200" dirty="0"/>
              <a:t>Tam kde spolupráce rodičů není možná kvůli silným konfliktům, nedůvěře, toxickému vztahu mezi rodiči. Tam, kde mají oba rodiče silné emoce (vztek, frustrace) po rozchodu; odlišné pohledy na výchovu, které vedou k neustálým hádkám; nejsou schopni spolu jednat klidně a konstruktivně.</a:t>
            </a:r>
          </a:p>
          <a:p>
            <a:pPr algn="just"/>
            <a:r>
              <a:rPr lang="cs-CZ" sz="2200" dirty="0"/>
              <a:t>Každý rodič funguje samostatně a rozhoduje o životě dítěte ve své vlastní domácnosti.</a:t>
            </a:r>
          </a:p>
          <a:p>
            <a:pPr algn="just"/>
            <a:r>
              <a:rPr lang="cs-CZ" sz="2200" dirty="0"/>
              <a:t>Vhodná je </a:t>
            </a:r>
            <a:r>
              <a:rPr lang="cs-CZ" sz="2200" b="1" dirty="0"/>
              <a:t>mediace</a:t>
            </a:r>
            <a:r>
              <a:rPr lang="cs-CZ" sz="2200" dirty="0"/>
              <a:t>, pokud se rodiče nedokážou dohodnout na klíčových otázkách týkajících se dítěte; mediátor pomůže rodičům nalézt řešení oboustranně přijatelné; mediace může podpořit komunikační strategie mezi rodiči; mediace se doporučuje při řešení zásadních sporů ohledně dětí (volba školy, lékařské péče, zájmových kroužků, pravidel ohledně trávení prázdnin apod.), při zhoršené komunikaci (nastavení pravidel předávání informací); při úpravě rodičovského plánu; při problematickém předávání dětí; při zneužívání dítěte jako prostředníka.</a:t>
            </a:r>
          </a:p>
          <a:p>
            <a:pPr algn="just"/>
            <a:r>
              <a:rPr lang="cs-CZ" sz="2200" dirty="0"/>
              <a:t>Hlavní principy:	a) omezení kontaktu mezi rodiči (komunikace na minimum)</a:t>
            </a:r>
          </a:p>
          <a:p>
            <a:pPr marL="0" indent="0" algn="just">
              <a:buNone/>
            </a:pPr>
            <a:r>
              <a:rPr lang="cs-CZ" sz="2200" dirty="0"/>
              <a:t>		b) jasné hranice (pro obě domácnosti jsou stanovena jasná pravidla a postupy; co platí u 		     jednoho rodiče, nemusí platit u druhého)</a:t>
            </a:r>
          </a:p>
          <a:p>
            <a:pPr marL="0" indent="0" algn="just">
              <a:buNone/>
            </a:pPr>
            <a:r>
              <a:rPr lang="cs-CZ" sz="2200" dirty="0"/>
              <a:t>		c) žádné konflikty před dětmi</a:t>
            </a:r>
          </a:p>
          <a:p>
            <a:pPr marL="0" indent="0" algn="just">
              <a:buNone/>
            </a:pPr>
            <a:r>
              <a:rPr lang="cs-CZ" sz="2200" dirty="0"/>
              <a:t>		d) informace se předávají prostřednictvím dohodnutých postupů a pravidel.</a:t>
            </a:r>
          </a:p>
          <a:p>
            <a:pPr marL="0" indent="0" algn="just">
              <a:buNone/>
            </a:pPr>
            <a:r>
              <a:rPr lang="cs-CZ" sz="2200" b="1" dirty="0"/>
              <a:t>Sdílené rodičovství je ideál. </a:t>
            </a:r>
          </a:p>
          <a:p>
            <a:pPr marL="0" indent="0" algn="just">
              <a:buNone/>
            </a:pPr>
            <a:r>
              <a:rPr lang="cs-CZ" sz="2200" b="1" dirty="0"/>
              <a:t>Paralelní rodičovství je funkční alternativou tam, kde spolupráce rodičů nefunguje. Není to ideální řešení </a:t>
            </a:r>
            <a:r>
              <a:rPr lang="cs-CZ" sz="2200" b="1" dirty="0" err="1"/>
              <a:t>porozchodové</a:t>
            </a:r>
            <a:r>
              <a:rPr lang="cs-CZ" sz="2200" b="1" dirty="0"/>
              <a:t> situace rodičů, ale v situacích s vysokou mírou konfliktu představuje nejlepší možnou cestu, jak ochránit zdravý psychický vývoj dětí.</a:t>
            </a:r>
          </a:p>
          <a:p>
            <a:pPr marL="0" indent="0">
              <a:buNone/>
            </a:pPr>
            <a:endParaRPr lang="cs-CZ" sz="1800" dirty="0"/>
          </a:p>
        </p:txBody>
      </p:sp>
    </p:spTree>
    <p:extLst>
      <p:ext uri="{BB962C8B-B14F-4D97-AF65-F5344CB8AC3E}">
        <p14:creationId xmlns:p14="http://schemas.microsoft.com/office/powerpoint/2010/main" val="3100096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7EDB16-19F1-C24D-B240-18C27F40C9B6}"/>
              </a:ext>
            </a:extLst>
          </p:cNvPr>
          <p:cNvSpPr>
            <a:spLocks noGrp="1"/>
          </p:cNvSpPr>
          <p:nvPr>
            <p:ph type="title"/>
          </p:nvPr>
        </p:nvSpPr>
        <p:spPr>
          <a:xfrm>
            <a:off x="701749" y="435935"/>
            <a:ext cx="10556358" cy="680484"/>
          </a:xfrm>
        </p:spPr>
        <p:txBody>
          <a:bodyPr>
            <a:normAutofit fontScale="90000"/>
          </a:bodyPr>
          <a:lstStyle/>
          <a:p>
            <a:r>
              <a:rPr lang="cs-CZ" dirty="0">
                <a:latin typeface="+mn-lt"/>
              </a:rPr>
              <a:t>Sdílené rodičovství        </a:t>
            </a:r>
            <a:r>
              <a:rPr lang="cs-CZ" dirty="0"/>
              <a:t>       </a:t>
            </a:r>
            <a:r>
              <a:rPr lang="cs-CZ" dirty="0">
                <a:latin typeface="+mn-lt"/>
              </a:rPr>
              <a:t>Paralelní rodičovství</a:t>
            </a:r>
          </a:p>
        </p:txBody>
      </p:sp>
      <p:sp>
        <p:nvSpPr>
          <p:cNvPr id="3" name="Zástupný obsah 2">
            <a:extLst>
              <a:ext uri="{FF2B5EF4-FFF2-40B4-BE49-F238E27FC236}">
                <a16:creationId xmlns:a16="http://schemas.microsoft.com/office/drawing/2014/main" id="{E5A1827E-42DA-46AD-C408-BE6100A09F1E}"/>
              </a:ext>
            </a:extLst>
          </p:cNvPr>
          <p:cNvSpPr>
            <a:spLocks noGrp="1"/>
          </p:cNvSpPr>
          <p:nvPr>
            <p:ph idx="1"/>
          </p:nvPr>
        </p:nvSpPr>
        <p:spPr>
          <a:xfrm>
            <a:off x="861237" y="1360967"/>
            <a:ext cx="10396870" cy="5061098"/>
          </a:xfrm>
        </p:spPr>
        <p:txBody>
          <a:bodyPr>
            <a:normAutofit lnSpcReduction="10000"/>
          </a:bodyPr>
          <a:lstStyle/>
          <a:p>
            <a:pPr marL="0" indent="0" algn="just">
              <a:lnSpc>
                <a:spcPct val="100000"/>
              </a:lnSpc>
              <a:buNone/>
            </a:pPr>
            <a:r>
              <a:rPr lang="cs-CZ" sz="2000" dirty="0"/>
              <a:t>spolupráce a vzájemná podpora			minimalizace vzájemné interakce, aby se </a:t>
            </a:r>
          </a:p>
          <a:p>
            <a:pPr marL="0" indent="0" algn="just">
              <a:lnSpc>
                <a:spcPct val="100000"/>
              </a:lnSpc>
              <a:spcBef>
                <a:spcPts val="0"/>
              </a:spcBef>
              <a:buNone/>
            </a:pPr>
            <a:r>
              <a:rPr lang="cs-CZ" sz="2000" dirty="0"/>
              <a:t>při výchově dětí					zmírnil nebo odstranil konflikt</a:t>
            </a:r>
          </a:p>
          <a:p>
            <a:pPr marL="0" indent="0" algn="just">
              <a:lnSpc>
                <a:spcPct val="100000"/>
              </a:lnSpc>
              <a:spcBef>
                <a:spcPts val="0"/>
              </a:spcBef>
              <a:buNone/>
            </a:pPr>
            <a:endParaRPr lang="cs-CZ" sz="2000" dirty="0"/>
          </a:p>
          <a:p>
            <a:pPr marL="0" indent="0" algn="just">
              <a:lnSpc>
                <a:spcPct val="100000"/>
              </a:lnSpc>
              <a:spcBef>
                <a:spcPts val="0"/>
              </a:spcBef>
              <a:buNone/>
            </a:pPr>
            <a:r>
              <a:rPr lang="cs-CZ" sz="2000" dirty="0"/>
              <a:t>častá a otevřená komunikace			omezená a formální komunikace (často na</a:t>
            </a:r>
          </a:p>
          <a:p>
            <a:pPr marL="0" indent="0" algn="just">
              <a:lnSpc>
                <a:spcPct val="100000"/>
              </a:lnSpc>
              <a:spcBef>
                <a:spcPts val="0"/>
              </a:spcBef>
              <a:buNone/>
            </a:pPr>
            <a:r>
              <a:rPr lang="cs-CZ" sz="2000" dirty="0"/>
              <a:t>o otázkách výchovy				dálku)</a:t>
            </a:r>
          </a:p>
          <a:p>
            <a:pPr marL="0" indent="0" algn="just">
              <a:lnSpc>
                <a:spcPct val="100000"/>
              </a:lnSpc>
              <a:spcBef>
                <a:spcPts val="0"/>
              </a:spcBef>
              <a:buNone/>
            </a:pPr>
            <a:endParaRPr lang="cs-CZ" sz="2000" dirty="0"/>
          </a:p>
          <a:p>
            <a:pPr marL="0" indent="0" algn="just">
              <a:lnSpc>
                <a:spcPct val="100000"/>
              </a:lnSpc>
              <a:spcBef>
                <a:spcPts val="0"/>
              </a:spcBef>
              <a:buNone/>
            </a:pPr>
            <a:r>
              <a:rPr lang="cs-CZ" sz="2000" dirty="0"/>
              <a:t>společně nastavená pravidla a postupy		každý rodič má svá pravidla, která platí v jeho</a:t>
            </a:r>
          </a:p>
          <a:p>
            <a:pPr marL="0" indent="0" algn="just">
              <a:lnSpc>
                <a:spcPct val="100000"/>
              </a:lnSpc>
              <a:spcBef>
                <a:spcPts val="0"/>
              </a:spcBef>
              <a:buNone/>
            </a:pPr>
            <a:r>
              <a:rPr lang="cs-CZ" sz="2000" dirty="0"/>
              <a:t>v obou domácnostech				domácnosti</a:t>
            </a:r>
          </a:p>
          <a:p>
            <a:pPr marL="0" indent="0" algn="just">
              <a:lnSpc>
                <a:spcPct val="100000"/>
              </a:lnSpc>
              <a:spcBef>
                <a:spcPts val="0"/>
              </a:spcBef>
              <a:buNone/>
            </a:pPr>
            <a:endParaRPr lang="cs-CZ" sz="2000" dirty="0"/>
          </a:p>
          <a:p>
            <a:pPr marL="0" indent="0" algn="just">
              <a:lnSpc>
                <a:spcPct val="100000"/>
              </a:lnSpc>
              <a:spcBef>
                <a:spcPts val="0"/>
              </a:spcBef>
              <a:buNone/>
            </a:pPr>
            <a:r>
              <a:rPr lang="cs-CZ" sz="2000" dirty="0"/>
              <a:t>společné rozhodování o zásadních			každý rodič rozhoduje sám za sebe, ale u </a:t>
            </a:r>
          </a:p>
          <a:p>
            <a:pPr marL="0" indent="0" algn="just">
              <a:lnSpc>
                <a:spcPct val="100000"/>
              </a:lnSpc>
              <a:spcBef>
                <a:spcPts val="0"/>
              </a:spcBef>
              <a:buNone/>
            </a:pPr>
            <a:r>
              <a:rPr lang="cs-CZ" sz="2000" dirty="0"/>
              <a:t>otázkách (záležitostech) dítěte			zásadních věcí se musejí dohodnout předem</a:t>
            </a:r>
          </a:p>
          <a:p>
            <a:pPr marL="0" indent="0" algn="just">
              <a:lnSpc>
                <a:spcPct val="100000"/>
              </a:lnSpc>
              <a:spcBef>
                <a:spcPts val="0"/>
              </a:spcBef>
              <a:buNone/>
            </a:pPr>
            <a:r>
              <a:rPr lang="cs-CZ" sz="2000" dirty="0"/>
              <a:t>						nebo prostřednictvím soudního rozhodnutí</a:t>
            </a:r>
          </a:p>
          <a:p>
            <a:pPr marL="0" indent="0" algn="just">
              <a:lnSpc>
                <a:spcPct val="100000"/>
              </a:lnSpc>
              <a:spcBef>
                <a:spcPts val="0"/>
              </a:spcBef>
              <a:buNone/>
            </a:pPr>
            <a:endParaRPr lang="cs-CZ" sz="2000" b="1" dirty="0"/>
          </a:p>
          <a:p>
            <a:pPr marL="0" indent="0" algn="just">
              <a:lnSpc>
                <a:spcPct val="100000"/>
              </a:lnSpc>
              <a:spcBef>
                <a:spcPts val="0"/>
              </a:spcBef>
              <a:buNone/>
            </a:pPr>
            <a:r>
              <a:rPr lang="cs-CZ" sz="2000" b="1" dirty="0"/>
              <a:t>Paralelní rodičovství je efektivní způsob jak ochránit děti před konflikty a zajistit jim stabilní prostředí u obou rodičů. Může být sice v některých případech nezbytným řešením, ale je třeba si být vědom jeho NEVÝHOD. </a:t>
            </a:r>
          </a:p>
          <a:p>
            <a:pPr marL="0" indent="0" algn="just">
              <a:lnSpc>
                <a:spcPct val="100000"/>
              </a:lnSpc>
              <a:spcBef>
                <a:spcPts val="0"/>
              </a:spcBef>
              <a:buNone/>
            </a:pPr>
            <a:r>
              <a:rPr lang="cs-CZ" sz="2000" b="1" dirty="0"/>
              <a:t>Rodiče by měli neustále vyhodnocovat, zda není možné přejít k více kooperativnímu modelu, zejména pokud se vztahy mezi nimi uklidní.</a:t>
            </a:r>
          </a:p>
          <a:p>
            <a:pPr marL="0" indent="0" algn="just">
              <a:lnSpc>
                <a:spcPct val="100000"/>
              </a:lnSpc>
              <a:spcBef>
                <a:spcPts val="0"/>
              </a:spcBef>
              <a:buNone/>
            </a:pPr>
            <a:endParaRPr lang="cs-CZ" sz="2000" b="1" dirty="0"/>
          </a:p>
        </p:txBody>
      </p:sp>
    </p:spTree>
    <p:extLst>
      <p:ext uri="{BB962C8B-B14F-4D97-AF65-F5344CB8AC3E}">
        <p14:creationId xmlns:p14="http://schemas.microsoft.com/office/powerpoint/2010/main" val="239724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631F6D-C232-CB47-FEDA-D629CABAAA82}"/>
              </a:ext>
            </a:extLst>
          </p:cNvPr>
          <p:cNvSpPr>
            <a:spLocks noGrp="1"/>
          </p:cNvSpPr>
          <p:nvPr>
            <p:ph type="title"/>
          </p:nvPr>
        </p:nvSpPr>
        <p:spPr>
          <a:xfrm>
            <a:off x="412954" y="245806"/>
            <a:ext cx="10940845" cy="589936"/>
          </a:xfrm>
        </p:spPr>
        <p:txBody>
          <a:bodyPr>
            <a:normAutofit/>
          </a:bodyPr>
          <a:lstStyle/>
          <a:p>
            <a:r>
              <a:rPr lang="cs-CZ" sz="3600" b="1" dirty="0"/>
              <a:t>Právní informace </a:t>
            </a:r>
            <a:endParaRPr lang="cs-CZ" sz="3600" dirty="0"/>
          </a:p>
        </p:txBody>
      </p:sp>
      <p:sp>
        <p:nvSpPr>
          <p:cNvPr id="3" name="Zástupný obsah 2">
            <a:extLst>
              <a:ext uri="{FF2B5EF4-FFF2-40B4-BE49-F238E27FC236}">
                <a16:creationId xmlns:a16="http://schemas.microsoft.com/office/drawing/2014/main" id="{ACFF784D-337B-9F7C-F6D6-A63508B1B4AC}"/>
              </a:ext>
            </a:extLst>
          </p:cNvPr>
          <p:cNvSpPr>
            <a:spLocks noGrp="1"/>
          </p:cNvSpPr>
          <p:nvPr>
            <p:ph idx="1"/>
          </p:nvPr>
        </p:nvSpPr>
        <p:spPr>
          <a:xfrm>
            <a:off x="120445" y="1085133"/>
            <a:ext cx="11166987" cy="5407742"/>
          </a:xfrm>
        </p:spPr>
        <p:txBody>
          <a:bodyPr>
            <a:normAutofit fontScale="25000" lnSpcReduction="20000"/>
          </a:bodyPr>
          <a:lstStyle/>
          <a:p>
            <a:pPr algn="just"/>
            <a:r>
              <a:rPr lang="cs-CZ" sz="7200" b="1" dirty="0"/>
              <a:t>Rodičovská odpovědnost </a:t>
            </a:r>
            <a:r>
              <a:rPr lang="cs-CZ" sz="7200" dirty="0"/>
              <a:t>= soubor </a:t>
            </a:r>
            <a:r>
              <a:rPr lang="cs-CZ" sz="7200" b="1" dirty="0"/>
              <a:t>povinností</a:t>
            </a:r>
            <a:r>
              <a:rPr lang="cs-CZ" sz="7200" dirty="0"/>
              <a:t> a práv rodičů, která spočívají v péči o dítě (péče o jeho zdraví a péče o jeho tělesný, citový, rozumový a mravní vývoj) </a:t>
            </a:r>
            <a:r>
              <a:rPr lang="cs-CZ" sz="7200" b="1" u="sng" dirty="0"/>
              <a:t>bez tělesného trestání, duševního strádání a jiných ponižujících opatření</a:t>
            </a:r>
            <a:r>
              <a:rPr lang="cs-CZ" sz="7200" b="1" dirty="0"/>
              <a:t>; </a:t>
            </a:r>
            <a:r>
              <a:rPr lang="cs-CZ" sz="7200" dirty="0"/>
              <a:t>v</a:t>
            </a:r>
            <a:r>
              <a:rPr lang="cs-CZ" sz="7200" b="1" dirty="0"/>
              <a:t> </a:t>
            </a:r>
            <a:r>
              <a:rPr lang="cs-CZ" sz="7200" dirty="0"/>
              <a:t>ochraně dítěte; v udržování styku s dítětem (zahrnujícího osobní styk, nepřímý styk prostřednictvím komunikace na dálku, vzájemné poskytování všech podstatných informací o dítěti mezi rodiči a o rodičích dítěti); v zajišťování výchovy a vzdělávání dítěte; v určení místa bydliště dítěte; v zastupování dítěte; v spravování jmění dítěte.</a:t>
            </a:r>
          </a:p>
          <a:p>
            <a:pPr algn="just"/>
            <a:r>
              <a:rPr lang="cs-CZ" sz="7200" dirty="0"/>
              <a:t>Rodičovská odpovědnost vzniká (oběma rodičům ve stejném rozsahu) narozením dítě a zaniká, jakmile dítě nabude plné svéprávnosti.</a:t>
            </a:r>
            <a:r>
              <a:rPr lang="cs-CZ" sz="7200" b="1" dirty="0"/>
              <a:t> </a:t>
            </a:r>
          </a:p>
          <a:p>
            <a:pPr algn="just"/>
            <a:r>
              <a:rPr lang="cs-CZ" sz="7200" b="1" dirty="0"/>
              <a:t>Rodičovskou odpovědnost vykonávají rodiče ve vzájemné shodě a v souladu se zájmy dítěte.</a:t>
            </a:r>
          </a:p>
          <a:p>
            <a:pPr algn="just"/>
            <a:r>
              <a:rPr lang="cs-CZ" sz="7200" dirty="0"/>
              <a:t>Trvání a rozsah rodičovské odpovědnosti </a:t>
            </a:r>
            <a:r>
              <a:rPr lang="cs-CZ" sz="7200" b="1" dirty="0"/>
              <a:t>může změnit jen soud. </a:t>
            </a:r>
            <a:r>
              <a:rPr lang="cs-CZ" sz="7200" dirty="0"/>
              <a:t>Soudy budou častěji zasahovat do rodičovské odpovědnosti toho rodiče, který o dítě řádně nepečuje.</a:t>
            </a:r>
            <a:endParaRPr lang="cs-CZ" sz="7200" b="1" dirty="0"/>
          </a:p>
          <a:p>
            <a:pPr algn="just"/>
            <a:r>
              <a:rPr lang="cs-CZ" sz="7200" dirty="0"/>
              <a:t>Z pohledu soudu je každý z rodičů dostatečně kompetentní ve svém rodičovství, dokud se v soudním řízení neprokáže opak. Soudu není třeba dokazovat, že jsem „dobrý“ rodič. Rodičovské kompetence narušuje patologická situace na straně rodiče/rodičů – zejména závislosti na návykových látkách či alkoholu, </a:t>
            </a:r>
            <a:r>
              <a:rPr lang="cs-CZ" sz="7200" b="1" dirty="0"/>
              <a:t>domácí násilí</a:t>
            </a:r>
            <a:r>
              <a:rPr lang="cs-CZ" sz="7200" dirty="0"/>
              <a:t>, některé duševní poruchy.</a:t>
            </a:r>
          </a:p>
          <a:p>
            <a:pPr algn="just"/>
            <a:r>
              <a:rPr lang="cs-CZ" sz="7200" b="1" dirty="0"/>
              <a:t>Nežijí-li rodiče dítěte spolu, </a:t>
            </a:r>
            <a:r>
              <a:rPr lang="cs-CZ" sz="7200" dirty="0"/>
              <a:t>pak oba mají ze zákona </a:t>
            </a:r>
            <a:r>
              <a:rPr lang="cs-CZ" sz="7200" b="1" dirty="0"/>
              <a:t>povinnost </a:t>
            </a:r>
            <a:r>
              <a:rPr lang="cs-CZ" sz="7200" dirty="0"/>
              <a:t>zdržet se všeho, co narušuje vztah dítěte ke druhému rodiči nebo co výchovu dítěte ztěžuje; povinnost připravit dítě na péči druhého rodiče a péči druhého rodiče řádně umožnit; povinnost spolupracovat s druhým rodičem při výkonu práva pečovat o dítě. Po dobu, kdy o dítě pečuje jeden z rodičů, má druhý rodič </a:t>
            </a:r>
            <a:r>
              <a:rPr lang="cs-CZ" sz="7200" b="1" dirty="0"/>
              <a:t>právo</a:t>
            </a:r>
            <a:r>
              <a:rPr lang="cs-CZ" sz="7200" dirty="0"/>
              <a:t> na nepřímý styk s dítětem a právo na informace o dítěti. Brání-li rodič bezdůvodně trvale či opakovaně druhému rodiči v péči o dítě, je takové chování důvodem pro nové rozhodnutí soudu o úpravě poměrů dítěte.</a:t>
            </a:r>
          </a:p>
          <a:p>
            <a:pPr algn="just"/>
            <a:r>
              <a:rPr lang="cs-CZ" sz="7200" dirty="0"/>
              <a:t>Dohodnou-li se na tom rodiče, soud rozhodne, že </a:t>
            </a:r>
            <a:r>
              <a:rPr lang="cs-CZ" sz="7200" b="1" dirty="0"/>
              <a:t>dítě zůstává v péči obou rodičů</a:t>
            </a:r>
            <a:r>
              <a:rPr lang="cs-CZ" sz="7200" dirty="0"/>
              <a:t>, aniž by určoval rozsah péče o dítě každého z nich. Neuzavřou-li rodiče dohodu, určí soud rozsah péče o dítě každého z rodičů, a to s uvážením zájmu dítěte. </a:t>
            </a:r>
          </a:p>
          <a:p>
            <a:endParaRPr lang="cs-CZ" dirty="0"/>
          </a:p>
          <a:p>
            <a:endParaRPr lang="cs-CZ" dirty="0"/>
          </a:p>
          <a:p>
            <a:endParaRPr lang="cs-CZ" dirty="0"/>
          </a:p>
        </p:txBody>
      </p:sp>
    </p:spTree>
    <p:extLst>
      <p:ext uri="{BB962C8B-B14F-4D97-AF65-F5344CB8AC3E}">
        <p14:creationId xmlns:p14="http://schemas.microsoft.com/office/powerpoint/2010/main" val="267734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47489-5E71-49E2-88DC-4F1AFBB3527F}"/>
              </a:ext>
            </a:extLst>
          </p:cNvPr>
          <p:cNvSpPr>
            <a:spLocks noGrp="1"/>
          </p:cNvSpPr>
          <p:nvPr>
            <p:ph type="title"/>
          </p:nvPr>
        </p:nvSpPr>
        <p:spPr>
          <a:xfrm>
            <a:off x="597196" y="365126"/>
            <a:ext cx="10756603" cy="602438"/>
          </a:xfrm>
        </p:spPr>
        <p:txBody>
          <a:bodyPr>
            <a:normAutofit/>
          </a:bodyPr>
          <a:lstStyle/>
          <a:p>
            <a:r>
              <a:rPr lang="cs-CZ" sz="3100" dirty="0">
                <a:latin typeface="+mn-lt"/>
              </a:rPr>
              <a:t>Typy pro úspěšné paralelní rodičovství z pohledu rodičů:</a:t>
            </a:r>
          </a:p>
        </p:txBody>
      </p:sp>
      <p:sp>
        <p:nvSpPr>
          <p:cNvPr id="3" name="Zástupný obsah 2">
            <a:extLst>
              <a:ext uri="{FF2B5EF4-FFF2-40B4-BE49-F238E27FC236}">
                <a16:creationId xmlns:a16="http://schemas.microsoft.com/office/drawing/2014/main" id="{F9C0FBDD-B57E-D870-5718-B3068B9307BD}"/>
              </a:ext>
            </a:extLst>
          </p:cNvPr>
          <p:cNvSpPr>
            <a:spLocks noGrp="1"/>
          </p:cNvSpPr>
          <p:nvPr>
            <p:ph idx="1"/>
          </p:nvPr>
        </p:nvSpPr>
        <p:spPr>
          <a:xfrm>
            <a:off x="510363" y="996286"/>
            <a:ext cx="10756604" cy="5496587"/>
          </a:xfrm>
        </p:spPr>
        <p:txBody>
          <a:bodyPr>
            <a:normAutofit lnSpcReduction="10000"/>
          </a:bodyPr>
          <a:lstStyle/>
          <a:p>
            <a:pPr algn="just"/>
            <a:r>
              <a:rPr lang="cs-CZ" sz="1800" dirty="0"/>
              <a:t>Stanovení jasných pravidel a postupů pro předávání dítěte, pro komunikaci, pro rozhodování.</a:t>
            </a:r>
          </a:p>
          <a:p>
            <a:pPr algn="just"/>
            <a:r>
              <a:rPr lang="cs-CZ" sz="1800" dirty="0"/>
              <a:t>Vytvoření pravidel pro oddělení času na komunikaci mezi rodiči od času tráveného rodičem s dítětem.</a:t>
            </a:r>
          </a:p>
          <a:p>
            <a:pPr algn="just"/>
            <a:r>
              <a:rPr lang="cs-CZ" sz="1800" dirty="0"/>
              <a:t>Ochrana dítěte před konfliktem (nemluvte nikdy o druhém rodiči před dítětem; nechte dítě, aby si s druhým rodičem vytvořilo svůj vztah bez vaší ingerence).</a:t>
            </a:r>
          </a:p>
          <a:p>
            <a:pPr algn="just"/>
            <a:r>
              <a:rPr lang="cs-CZ" sz="1800" dirty="0"/>
              <a:t>Soustřeďte se na sebe, na své emoce a na budování svého zdravého vztahu s dítětem ve své domácnosti.</a:t>
            </a:r>
          </a:p>
          <a:p>
            <a:pPr algn="just"/>
            <a:r>
              <a:rPr lang="cs-CZ" sz="1800" dirty="0"/>
              <a:t>Využijte mediace (pokud máte problém se dohodnout na plánech, pravidlech, hranicích).</a:t>
            </a:r>
          </a:p>
          <a:p>
            <a:pPr marL="0" indent="0" algn="just">
              <a:buNone/>
            </a:pPr>
            <a:endParaRPr lang="cs-CZ" sz="2000" u="sng" dirty="0"/>
          </a:p>
          <a:p>
            <a:pPr marL="0" indent="0" algn="just">
              <a:buNone/>
            </a:pPr>
            <a:r>
              <a:rPr lang="cs-CZ" sz="2000" u="sng" dirty="0"/>
              <a:t>Pro efektivní paralelní rodičovství lze využít následující techniky, nástroje a postupy:</a:t>
            </a:r>
          </a:p>
          <a:p>
            <a:pPr marL="0" indent="0" algn="just">
              <a:buNone/>
            </a:pPr>
            <a:r>
              <a:rPr lang="cs-CZ" sz="1800" dirty="0"/>
              <a:t>1. striktní oddělení komunikace – nejčastější konflikty vznikají při osobním kontaktu, proto je nutné zavést 	formální komunikační způsoby závazné pro oba rodiče (aplikace, které umožňují vést komunikaci na 	jednom místě, např. sdílené kalendáře; email – umožňuje odstup a pomyšlení odpovědi)</a:t>
            </a:r>
          </a:p>
          <a:p>
            <a:pPr marL="0" indent="0" algn="just">
              <a:buNone/>
            </a:pPr>
            <a:r>
              <a:rPr lang="cs-CZ" sz="1800" dirty="0"/>
              <a:t>2. automatizace předávání dětí - volte neutrální místo (bezpečné a veřejné), např. školské zařízení; asistovaná 	výměna (v extrémních případech toxického vztahu rodičů)</a:t>
            </a:r>
          </a:p>
          <a:p>
            <a:pPr marL="0" indent="0" algn="just">
              <a:buNone/>
            </a:pPr>
            <a:r>
              <a:rPr lang="cs-CZ" sz="1800" dirty="0"/>
              <a:t>3. nastavení pevných pravidel – jasně definovaná a dodržovaná pravidla pro vlastní domácnost (každý rodič má 	vlastní soubor pravidel, které se vztahují k jeho domácnosti (dítě se tak naučí, že co platí u matky, 	nemusí platit u otce, což mu poskytne strukturu aniž by muselo být zataženo do rodičovských sporů o 	výchovu); důslednost (dodržujte svá vlastní pravidla a nedovolte, aby dítě zkoušelo s vámi manipulovat 	tím, že bude srovnávat pravidla u druhého rodiče)</a:t>
            </a:r>
          </a:p>
          <a:p>
            <a:pPr algn="just">
              <a:buFontTx/>
              <a:buChar char="-"/>
            </a:pPr>
            <a:endParaRPr lang="cs-CZ" sz="1800" dirty="0"/>
          </a:p>
          <a:p>
            <a:pPr marL="0" indent="0" algn="just">
              <a:buNone/>
            </a:pPr>
            <a:endParaRPr lang="cs-CZ" sz="1800" dirty="0"/>
          </a:p>
          <a:p>
            <a:pPr algn="just">
              <a:buFontTx/>
              <a:buChar char="-"/>
            </a:pPr>
            <a:endParaRPr lang="cs-CZ" sz="2000" dirty="0"/>
          </a:p>
          <a:p>
            <a:pPr marL="0" indent="0" algn="just">
              <a:buNone/>
            </a:pPr>
            <a:endParaRPr lang="cs-CZ" sz="2000" dirty="0"/>
          </a:p>
          <a:p>
            <a:pPr algn="just"/>
            <a:endParaRPr lang="cs-CZ" sz="2000" dirty="0"/>
          </a:p>
        </p:txBody>
      </p:sp>
    </p:spTree>
    <p:extLst>
      <p:ext uri="{BB962C8B-B14F-4D97-AF65-F5344CB8AC3E}">
        <p14:creationId xmlns:p14="http://schemas.microsoft.com/office/powerpoint/2010/main" val="1133855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C10D10-DAE4-95C9-0196-1DC826DE2731}"/>
              </a:ext>
            </a:extLst>
          </p:cNvPr>
          <p:cNvSpPr>
            <a:spLocks noGrp="1"/>
          </p:cNvSpPr>
          <p:nvPr>
            <p:ph type="title"/>
          </p:nvPr>
        </p:nvSpPr>
        <p:spPr>
          <a:xfrm>
            <a:off x="372139" y="354512"/>
            <a:ext cx="11087986" cy="369332"/>
          </a:xfrm>
        </p:spPr>
        <p:txBody>
          <a:bodyPr>
            <a:noAutofit/>
          </a:bodyPr>
          <a:lstStyle/>
          <a:p>
            <a:r>
              <a:rPr lang="cs-CZ" sz="2400" dirty="0">
                <a:latin typeface="+mn-lt"/>
              </a:rPr>
              <a:t>Techniky, nástroje, postupy:</a:t>
            </a:r>
          </a:p>
        </p:txBody>
      </p:sp>
      <p:sp>
        <p:nvSpPr>
          <p:cNvPr id="3" name="Zástupný obsah 2">
            <a:extLst>
              <a:ext uri="{FF2B5EF4-FFF2-40B4-BE49-F238E27FC236}">
                <a16:creationId xmlns:a16="http://schemas.microsoft.com/office/drawing/2014/main" id="{4D7B8B14-3685-C000-9AAF-FD70F0FE414D}"/>
              </a:ext>
            </a:extLst>
          </p:cNvPr>
          <p:cNvSpPr>
            <a:spLocks noGrp="1"/>
          </p:cNvSpPr>
          <p:nvPr>
            <p:ph idx="1"/>
          </p:nvPr>
        </p:nvSpPr>
        <p:spPr>
          <a:xfrm>
            <a:off x="265814" y="1127051"/>
            <a:ext cx="11087985" cy="5049912"/>
          </a:xfrm>
        </p:spPr>
        <p:txBody>
          <a:bodyPr>
            <a:normAutofit/>
          </a:bodyPr>
          <a:lstStyle/>
          <a:p>
            <a:pPr marL="0" indent="0" algn="just">
              <a:spcBef>
                <a:spcPts val="0"/>
              </a:spcBef>
              <a:buNone/>
            </a:pPr>
            <a:r>
              <a:rPr lang="cs-CZ" sz="2000" dirty="0"/>
              <a:t>4. ochrana dítěte před konflikty:</a:t>
            </a:r>
          </a:p>
          <a:p>
            <a:pPr marL="0" indent="0" algn="just">
              <a:spcBef>
                <a:spcPts val="600"/>
              </a:spcBef>
              <a:buNone/>
            </a:pPr>
            <a:r>
              <a:rPr lang="cs-CZ" sz="2000" dirty="0"/>
              <a:t>	- žádná diskriminace druhého rodiče – nikdy nemluvte špatně o druhém rodiči před dítětem, 	jinak ho dostanete do konfliktu loajality, kdy bude mít pocit, že si musí vybrat, kterého rodiče 	bude mít raději</a:t>
            </a:r>
          </a:p>
          <a:p>
            <a:pPr marL="0" indent="0" algn="just">
              <a:spcBef>
                <a:spcPts val="600"/>
              </a:spcBef>
              <a:buNone/>
            </a:pPr>
            <a:r>
              <a:rPr lang="cs-CZ" sz="2000" dirty="0"/>
              <a:t>	- sdílení informací – informace týkající se dítěte si rodiče předávají výhradně přes domluvený 	komunikační kanál, nikoliv prostřednictvím dítěte samotného</a:t>
            </a:r>
          </a:p>
          <a:p>
            <a:pPr marL="0" indent="0" algn="just">
              <a:spcBef>
                <a:spcPts val="600"/>
              </a:spcBef>
              <a:buNone/>
            </a:pPr>
            <a:r>
              <a:rPr lang="cs-CZ" sz="2000" dirty="0"/>
              <a:t>	- respektování hranic – i když to může být obtížné, je nutné respektovat hranice druhého rodiče 	(jeho pravidla v jeho domácnosti, jeho rozhodování o dítěti), neusilovat o změnu chování 	druhého rodiče, pro dítě má podstatný význam poznat oba své rodiče v jejich odlišnosti</a:t>
            </a:r>
          </a:p>
          <a:p>
            <a:pPr marL="0" indent="0" algn="just">
              <a:spcBef>
                <a:spcPts val="0"/>
              </a:spcBef>
              <a:buNone/>
            </a:pPr>
            <a:endParaRPr lang="cs-CZ" sz="2000" dirty="0"/>
          </a:p>
          <a:p>
            <a:pPr marL="0" indent="0" algn="just">
              <a:spcBef>
                <a:spcPts val="0"/>
              </a:spcBef>
              <a:buNone/>
            </a:pPr>
            <a:r>
              <a:rPr lang="cs-CZ" sz="2000" dirty="0"/>
              <a:t>5. péče o sebe – zvládat paralelní rodičovství je náročné a proto je důležité pečovat o vlastní duševní 	zdraví (vyhraďte si čas pro sebe a své aktivity, hledejte podporu u přátel a rodiny, vyhledejte 	odbornou pomoc – terapii, která vám pomůže zvládat emoce spojené s rozchodem a následným 	zvládáním paralelního rodičovství)</a:t>
            </a:r>
          </a:p>
          <a:p>
            <a:pPr marL="0" indent="0" algn="just">
              <a:spcBef>
                <a:spcPts val="0"/>
              </a:spcBef>
              <a:buNone/>
            </a:pPr>
            <a:endParaRPr lang="cs-CZ" sz="2000" dirty="0"/>
          </a:p>
          <a:p>
            <a:pPr marL="0" indent="0" algn="just">
              <a:buNone/>
            </a:pPr>
            <a:endParaRPr lang="cs-CZ" sz="2000" dirty="0"/>
          </a:p>
        </p:txBody>
      </p:sp>
      <p:sp>
        <p:nvSpPr>
          <p:cNvPr id="4" name="TextovéPole 3">
            <a:extLst>
              <a:ext uri="{FF2B5EF4-FFF2-40B4-BE49-F238E27FC236}">
                <a16:creationId xmlns:a16="http://schemas.microsoft.com/office/drawing/2014/main" id="{B4B30135-CFC2-A825-137D-3DA943AAA895}"/>
              </a:ext>
            </a:extLst>
          </p:cNvPr>
          <p:cNvSpPr txBox="1"/>
          <p:nvPr/>
        </p:nvSpPr>
        <p:spPr>
          <a:xfrm>
            <a:off x="478465" y="410757"/>
            <a:ext cx="184731" cy="369332"/>
          </a:xfrm>
          <a:prstGeom prst="rect">
            <a:avLst/>
          </a:prstGeom>
          <a:noFill/>
        </p:spPr>
        <p:txBody>
          <a:bodyPr wrap="none" rtlCol="0">
            <a:spAutoFit/>
          </a:bodyPr>
          <a:lstStyle/>
          <a:p>
            <a:endParaRPr lang="cs-CZ" dirty="0"/>
          </a:p>
        </p:txBody>
      </p:sp>
    </p:spTree>
    <p:extLst>
      <p:ext uri="{BB962C8B-B14F-4D97-AF65-F5344CB8AC3E}">
        <p14:creationId xmlns:p14="http://schemas.microsoft.com/office/powerpoint/2010/main" val="1482195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99C1C9-1280-FA3E-221D-AB41D0BB4046}"/>
              </a:ext>
            </a:extLst>
          </p:cNvPr>
          <p:cNvSpPr>
            <a:spLocks noGrp="1"/>
          </p:cNvSpPr>
          <p:nvPr>
            <p:ph type="title"/>
          </p:nvPr>
        </p:nvSpPr>
        <p:spPr>
          <a:xfrm>
            <a:off x="584791" y="818706"/>
            <a:ext cx="10769008" cy="223285"/>
          </a:xfrm>
        </p:spPr>
        <p:txBody>
          <a:bodyPr>
            <a:normAutofit fontScale="90000"/>
          </a:bodyPr>
          <a:lstStyle/>
          <a:p>
            <a:r>
              <a:rPr lang="cs-CZ" sz="3100" b="1" dirty="0">
                <a:latin typeface="+mn-lt"/>
              </a:rPr>
              <a:t>Hlavní výhody paralelního rodičovství pro děti:</a:t>
            </a:r>
            <a:br>
              <a:rPr lang="cs-CZ" b="1" dirty="0"/>
            </a:br>
            <a:endParaRPr lang="cs-CZ" dirty="0"/>
          </a:p>
        </p:txBody>
      </p:sp>
      <p:sp>
        <p:nvSpPr>
          <p:cNvPr id="3" name="Zástupný obsah 2">
            <a:extLst>
              <a:ext uri="{FF2B5EF4-FFF2-40B4-BE49-F238E27FC236}">
                <a16:creationId xmlns:a16="http://schemas.microsoft.com/office/drawing/2014/main" id="{E683ABCA-254A-4FF2-EEB1-092AF2D37BA8}"/>
              </a:ext>
            </a:extLst>
          </p:cNvPr>
          <p:cNvSpPr>
            <a:spLocks noGrp="1"/>
          </p:cNvSpPr>
          <p:nvPr>
            <p:ph idx="1"/>
          </p:nvPr>
        </p:nvSpPr>
        <p:spPr>
          <a:xfrm>
            <a:off x="489099" y="1244009"/>
            <a:ext cx="10864702" cy="5220586"/>
          </a:xfrm>
        </p:spPr>
        <p:txBody>
          <a:bodyPr>
            <a:normAutofit/>
          </a:bodyPr>
          <a:lstStyle/>
          <a:p>
            <a:pPr algn="just">
              <a:buFontTx/>
              <a:buChar char="-"/>
            </a:pPr>
            <a:r>
              <a:rPr lang="cs-CZ" sz="2000" dirty="0"/>
              <a:t>ochrana před konflikty – děti nejsou svědky hádek a nepřátelské komunikace mezi rodiči</a:t>
            </a:r>
          </a:p>
          <a:p>
            <a:pPr algn="just">
              <a:buFontTx/>
              <a:buChar char="-"/>
            </a:pPr>
            <a:r>
              <a:rPr lang="cs-CZ" sz="2000" dirty="0"/>
              <a:t>emocionální stabilita – děti zažívají klidnější atmosféru v obou domácnostech svých rodičů, což podporuje jejich emocionální zdraví a pohodu</a:t>
            </a:r>
          </a:p>
          <a:p>
            <a:pPr algn="just">
              <a:buFontTx/>
              <a:buChar char="-"/>
            </a:pPr>
            <a:r>
              <a:rPr lang="cs-CZ" sz="2000" dirty="0"/>
              <a:t>pocit bezpečí – vědomí, že jejich rodiče spolu sice nekomunikují, ale dokážou se držet nastavených pravidel (jasných hranic), dodává dětem pocit bezpečí a jistoty, děti se nemusí o rodiče bát, nemusí se bát, že budou zataženi do konfliktu, do problémů dospělých, nemusí se bát, že budou vystaveni pocitu bezmoci, neboť konflikt mezi rodiči je pro ně neovladatelnou situací</a:t>
            </a:r>
          </a:p>
          <a:p>
            <a:pPr algn="just">
              <a:buFontTx/>
              <a:buChar char="-"/>
            </a:pPr>
            <a:r>
              <a:rPr lang="cs-CZ" sz="2000" dirty="0"/>
              <a:t>upevňování vztahu s oběma rodiči – minimalizací konfrontací mezi rodiči se zamezí tomu, aby se dítě muselo přiklánět k jednomu z rodičů; to mu umožňuje budovat si zdravý a jedinečný vztah s každým z rodičů zvlášť, aniž by dítě muselo mít pocit viny za to, že má druhého rodiče rádo</a:t>
            </a:r>
          </a:p>
          <a:p>
            <a:pPr algn="just">
              <a:buFontTx/>
              <a:buChar char="-"/>
            </a:pPr>
            <a:r>
              <a:rPr lang="cs-CZ" sz="2000" dirty="0"/>
              <a:t>jasná pravidla a rutina – i když jsou pravidla v obou domácnostech různá, dítě se dokáže zorientovat a přizpůsobit se jim (pokud jsou pro něj předvídatelná, rutinní), týká se zejména předávání a času, který dítě tráví s každým z rodičů)</a:t>
            </a:r>
          </a:p>
          <a:p>
            <a:pPr algn="just">
              <a:buFontTx/>
              <a:buChar char="-"/>
            </a:pPr>
            <a:r>
              <a:rPr lang="cs-CZ" sz="2000" dirty="0"/>
              <a:t>prevence konfliktu loajality – v hádkách mezi rodiči má dítě pocit, že si musí mezi rodiči zvolit (paralelní rodičovství tento tlak na dítě výrazně snižuje) </a:t>
            </a:r>
          </a:p>
          <a:p>
            <a:endParaRPr lang="cs-CZ" dirty="0"/>
          </a:p>
        </p:txBody>
      </p:sp>
    </p:spTree>
    <p:extLst>
      <p:ext uri="{BB962C8B-B14F-4D97-AF65-F5344CB8AC3E}">
        <p14:creationId xmlns:p14="http://schemas.microsoft.com/office/powerpoint/2010/main" val="3895773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3A84E8-9152-FFDC-3450-50BF51724197}"/>
              </a:ext>
            </a:extLst>
          </p:cNvPr>
          <p:cNvSpPr>
            <a:spLocks noGrp="1"/>
          </p:cNvSpPr>
          <p:nvPr>
            <p:ph type="title"/>
          </p:nvPr>
        </p:nvSpPr>
        <p:spPr>
          <a:xfrm>
            <a:off x="467833" y="365125"/>
            <a:ext cx="10885967" cy="655601"/>
          </a:xfrm>
        </p:spPr>
        <p:txBody>
          <a:bodyPr>
            <a:normAutofit/>
          </a:bodyPr>
          <a:lstStyle/>
          <a:p>
            <a:r>
              <a:rPr lang="cs-CZ" sz="2800" dirty="0">
                <a:latin typeface="+mn-lt"/>
              </a:rPr>
              <a:t>Nevýhody paralelního rodičovství:</a:t>
            </a:r>
          </a:p>
        </p:txBody>
      </p:sp>
      <p:sp>
        <p:nvSpPr>
          <p:cNvPr id="3" name="Zástupný obsah 2">
            <a:extLst>
              <a:ext uri="{FF2B5EF4-FFF2-40B4-BE49-F238E27FC236}">
                <a16:creationId xmlns:a16="http://schemas.microsoft.com/office/drawing/2014/main" id="{28EF05FA-F63D-2193-2112-91C413028E68}"/>
              </a:ext>
            </a:extLst>
          </p:cNvPr>
          <p:cNvSpPr>
            <a:spLocks noGrp="1"/>
          </p:cNvSpPr>
          <p:nvPr>
            <p:ph idx="1"/>
          </p:nvPr>
        </p:nvSpPr>
        <p:spPr>
          <a:xfrm>
            <a:off x="467833" y="925033"/>
            <a:ext cx="10885967" cy="5567842"/>
          </a:xfrm>
        </p:spPr>
        <p:txBody>
          <a:bodyPr>
            <a:normAutofit/>
          </a:bodyPr>
          <a:lstStyle/>
          <a:p>
            <a:pPr algn="just"/>
            <a:r>
              <a:rPr lang="cs-CZ" sz="2000" dirty="0"/>
              <a:t>nejednotná výchova – děti se musí přizpůsobovat různým požadavkům a očekáváním svých rodičů, což pro ně může být náročné a bránit jejich konzistentnímu vývoji</a:t>
            </a:r>
          </a:p>
          <a:p>
            <a:pPr algn="just"/>
            <a:r>
              <a:rPr lang="cs-CZ" sz="2000" dirty="0"/>
              <a:t>izolace a oddělení – děti mohou pociťovat, že jejich život je rozdělen a dvě nesourodé části, mohou mít pocit, že nemohou volně sdílet svoje zážitky s druhým rodičem, protože by to mohlo vyvolat napětí, a to může vést k pocitu osamělosti</a:t>
            </a:r>
          </a:p>
          <a:p>
            <a:pPr algn="just"/>
            <a:r>
              <a:rPr lang="cs-CZ" sz="2000" dirty="0"/>
              <a:t>neefektivní řešení problémů – v situaci, kdy nastane akutní problém, např. v chování dítěte, rodiče nemohou efektivně spolupracovat na jeho řešení, protože spolu nekomunikují; každý z rodičů může situaci řešit po svém, což může být pro dítě matoucí a neúčinné</a:t>
            </a:r>
          </a:p>
          <a:p>
            <a:pPr algn="just"/>
            <a:r>
              <a:rPr lang="cs-CZ" sz="2000" dirty="0"/>
              <a:t>nedostatek vzorů zdravé komunikace – děti nevidí, jak dospělí řeší problém pomocí dialogu a kompromisu a v důsledku toho, mohou chybné komunikační vzorce považovat za normu</a:t>
            </a:r>
          </a:p>
          <a:p>
            <a:pPr algn="just"/>
            <a:r>
              <a:rPr lang="cs-CZ" sz="2000" dirty="0"/>
              <a:t>ztížená logistika a narušení rutiny – komplikované přecházení z jedné domácnosti do druhé může u dětí narušovat pocit stability a bránit jim soustředění na školu nebo v realizaci volnočasových aktivit</a:t>
            </a:r>
          </a:p>
          <a:p>
            <a:pPr algn="just"/>
            <a:r>
              <a:rPr lang="cs-CZ" sz="2000" dirty="0"/>
              <a:t>riziko syndromu zavrženého rodiče – pokud se nedostatečná komunikace stupňuje a jeden z rodičů začne druhého znevažovat (</a:t>
            </a:r>
            <a:r>
              <a:rPr lang="cs-CZ" sz="2000" b="1" dirty="0"/>
              <a:t>popouzení</a:t>
            </a:r>
            <a:r>
              <a:rPr lang="cs-CZ" sz="2000" dirty="0"/>
              <a:t>), může to vést u dítěte ke ztrátě vztahu k jednomu z rodičů</a:t>
            </a:r>
          </a:p>
          <a:p>
            <a:pPr marL="0" indent="0" algn="just">
              <a:buNone/>
            </a:pPr>
            <a:r>
              <a:rPr lang="cs-CZ" sz="2000" b="1" dirty="0"/>
              <a:t>Ačkoli paralelní rodičovství snižuje PŘÍMÝ konflikt, neznamená to, že konflikt se nemůže dále projevovat jinými, manipulativními způsoby. </a:t>
            </a:r>
          </a:p>
        </p:txBody>
      </p:sp>
    </p:spTree>
    <p:extLst>
      <p:ext uri="{BB962C8B-B14F-4D97-AF65-F5344CB8AC3E}">
        <p14:creationId xmlns:p14="http://schemas.microsoft.com/office/powerpoint/2010/main" val="1023749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72E279-2F9F-77E8-88D7-32EE284697DD}"/>
              </a:ext>
            </a:extLst>
          </p:cNvPr>
          <p:cNvSpPr>
            <a:spLocks noGrp="1"/>
          </p:cNvSpPr>
          <p:nvPr>
            <p:ph type="title"/>
          </p:nvPr>
        </p:nvSpPr>
        <p:spPr>
          <a:xfrm>
            <a:off x="265815" y="681035"/>
            <a:ext cx="11087986" cy="509811"/>
          </a:xfrm>
        </p:spPr>
        <p:txBody>
          <a:bodyPr>
            <a:normAutofit/>
          </a:bodyPr>
          <a:lstStyle/>
          <a:p>
            <a:r>
              <a:rPr lang="cs-CZ" sz="2800" dirty="0">
                <a:latin typeface="+mn-lt"/>
              </a:rPr>
              <a:t>Rodičovství s vysokým stupněm konfliktu</a:t>
            </a:r>
          </a:p>
        </p:txBody>
      </p:sp>
      <p:sp>
        <p:nvSpPr>
          <p:cNvPr id="3" name="Zástupný obsah 2">
            <a:extLst>
              <a:ext uri="{FF2B5EF4-FFF2-40B4-BE49-F238E27FC236}">
                <a16:creationId xmlns:a16="http://schemas.microsoft.com/office/drawing/2014/main" id="{49ACAD4A-A1AA-C8E5-8EB6-940A75E3EFBE}"/>
              </a:ext>
            </a:extLst>
          </p:cNvPr>
          <p:cNvSpPr>
            <a:spLocks noGrp="1"/>
          </p:cNvSpPr>
          <p:nvPr>
            <p:ph idx="1"/>
          </p:nvPr>
        </p:nvSpPr>
        <p:spPr>
          <a:xfrm>
            <a:off x="265815" y="1435395"/>
            <a:ext cx="11087986" cy="5135525"/>
          </a:xfrm>
        </p:spPr>
        <p:txBody>
          <a:bodyPr>
            <a:normAutofit/>
          </a:bodyPr>
          <a:lstStyle/>
          <a:p>
            <a:pPr marL="0" indent="0" algn="just">
              <a:buNone/>
            </a:pPr>
            <a:r>
              <a:rPr lang="cs-CZ" sz="2000" dirty="0"/>
              <a:t>Určitá úroveň konfliktu je stále přítomna. Některé problémy se zdají být neřešitelné a rodiče se ocitají ve stále neutuchajících hádkách, při kterých se opakují stále stejné argumenty. Rodiče se za příčinu konfliktu obviňují navzájem. Rodiče nevědí, jak konfliktu zabránit.</a:t>
            </a:r>
          </a:p>
          <a:p>
            <a:pPr marL="0" indent="0" algn="just">
              <a:buNone/>
            </a:pPr>
            <a:r>
              <a:rPr lang="cs-CZ" sz="2000" dirty="0"/>
              <a:t>Neustálé konflikty mají negativní dopady na schopnost dětí udržet si emoční stabilitu. Když děti žijí ve strachu a obavách (což se stává v konfliktní situaci jejich rodičů), stres časem opotřebovává jejich vyvíjející se mozek. Stres se stává pro mozek toxickým – mozek mění svoji základní stavební strukturu, což vede k opožděnému učení, úzkostem, závislostem, problémům s pamětí a k mnoha zdravotním problémům. Vzhledem k tomu, že se mozek vyvíjí až do 20 let, i starší děti jsou toxickým stresem v důsledku konfliktního vztahu rodičů postiženy. Těmto následkům mohou rodiče zabránit uvědoměním si tohoto nebezpečí a podniknutím kroků k ochraně dětí. Děti lze před konflikty ochránit. </a:t>
            </a:r>
            <a:r>
              <a:rPr lang="cs-CZ" sz="2000" b="1" dirty="0"/>
              <a:t>Rodiče jsou nejdůležitější ochranou, kterou děti mají. </a:t>
            </a:r>
          </a:p>
          <a:p>
            <a:pPr marL="0" indent="0" algn="just">
              <a:buNone/>
            </a:pPr>
            <a:r>
              <a:rPr lang="cs-CZ" sz="2000" dirty="0"/>
              <a:t>Zkušenosti dětí s vysoko intenzivními rodičovskými konflikty – slyší zraňující slova a urážky vůči jednomu z rodičů; slyší děsivé a temné tóny hlasu nebo výhrůžky ve slovech rodičů; vidí výhružná gesta v řeči těla rodičů; slyší rodiče křičet nebo plakat; slyší rodiče, jak ostře obviňuje druhého rodiče; dítě je nuceno si vybírat jednoho rodiče před druhým; dítě zažívá pocit odtažitosti ze strany rodiče; dítě slyší šeptání starších sourozenců nebo jiných členů rodiny o tom, co se děje; dítě vidí známky násilí (modřiny, strach rodiče).</a:t>
            </a:r>
          </a:p>
          <a:p>
            <a:pPr marL="0" indent="0" algn="just">
              <a:buNone/>
            </a:pPr>
            <a:endParaRPr lang="cs-CZ" sz="1600" dirty="0"/>
          </a:p>
        </p:txBody>
      </p:sp>
    </p:spTree>
    <p:extLst>
      <p:ext uri="{BB962C8B-B14F-4D97-AF65-F5344CB8AC3E}">
        <p14:creationId xmlns:p14="http://schemas.microsoft.com/office/powerpoint/2010/main" val="2860830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FB4430-F9DB-6716-89D6-F6FFFD40592A}"/>
              </a:ext>
            </a:extLst>
          </p:cNvPr>
          <p:cNvSpPr>
            <a:spLocks noGrp="1"/>
          </p:cNvSpPr>
          <p:nvPr>
            <p:ph type="title"/>
          </p:nvPr>
        </p:nvSpPr>
        <p:spPr>
          <a:xfrm>
            <a:off x="550606" y="255638"/>
            <a:ext cx="10586884" cy="294967"/>
          </a:xfrm>
        </p:spPr>
        <p:txBody>
          <a:bodyPr>
            <a:noAutofit/>
          </a:bodyPr>
          <a:lstStyle/>
          <a:p>
            <a:r>
              <a:rPr lang="cs-CZ" sz="2800" dirty="0">
                <a:latin typeface="+mn-lt"/>
              </a:rPr>
              <a:t>Rodičovství s vysokým stupněm konfliktu</a:t>
            </a:r>
          </a:p>
        </p:txBody>
      </p:sp>
      <p:sp>
        <p:nvSpPr>
          <p:cNvPr id="3" name="Zástupný obsah 2">
            <a:extLst>
              <a:ext uri="{FF2B5EF4-FFF2-40B4-BE49-F238E27FC236}">
                <a16:creationId xmlns:a16="http://schemas.microsoft.com/office/drawing/2014/main" id="{6534CDE8-F7F2-FD2B-BBC7-350B99D2A8E8}"/>
              </a:ext>
            </a:extLst>
          </p:cNvPr>
          <p:cNvSpPr>
            <a:spLocks noGrp="1"/>
          </p:cNvSpPr>
          <p:nvPr>
            <p:ph idx="1"/>
          </p:nvPr>
        </p:nvSpPr>
        <p:spPr>
          <a:xfrm>
            <a:off x="550606" y="737419"/>
            <a:ext cx="10803194" cy="5439544"/>
          </a:xfrm>
        </p:spPr>
        <p:txBody>
          <a:bodyPr>
            <a:normAutofit fontScale="85000" lnSpcReduction="20000"/>
          </a:bodyPr>
          <a:lstStyle/>
          <a:p>
            <a:pPr marL="0" indent="0" algn="just">
              <a:buNone/>
            </a:pPr>
            <a:r>
              <a:rPr lang="cs-CZ" sz="2600" dirty="0"/>
              <a:t>Rodiče se často snaží změnit chování druhého rodiče. Když se druhý rodič nemění, spustí se emoce a dochází ke konfliktu. Emoce však nejsou výsledkem chováním druhého rodiče, ale výsledkem vlastní interpretace chování druhého rodiče. </a:t>
            </a:r>
            <a:r>
              <a:rPr lang="cs-CZ" sz="2600" b="1" dirty="0"/>
              <a:t>Nereagujeme na to, co druhý říká nebo dělá, ale na to, co si myslíme, že to znamená.</a:t>
            </a:r>
          </a:p>
          <a:p>
            <a:pPr marL="0" indent="0" algn="just">
              <a:buNone/>
            </a:pPr>
            <a:r>
              <a:rPr lang="cs-CZ" sz="2600" dirty="0"/>
              <a:t>Jak danou situaci interpretuji je otázkou vlastního výběru. Volba pak ovlivňuje moji následnou emocionální reakci. </a:t>
            </a:r>
            <a:r>
              <a:rPr lang="cs-CZ" sz="2600" b="1" dirty="0"/>
              <a:t>Můžu se rozhodnout interpretovat chování druhého rodiče neutrálně nebo pozitivně. </a:t>
            </a:r>
          </a:p>
          <a:p>
            <a:pPr marL="0" indent="0" algn="just">
              <a:buNone/>
            </a:pPr>
            <a:r>
              <a:rPr lang="cs-CZ" sz="2600" dirty="0"/>
              <a:t>Truchlení z rozchodu může být velmi těžké. Někdy se zdá nemožné najít úlevu od intenzivních pocitů smutku, hněvu, viny nebo zášti. Takto intenzivní emoce jsou příčinou pokračujícího konfliktu. Rodič, který se takto cítí zaseklý, potřebuje pomoc, aby se mohl s takto intenzivní emocí vyrovnat. Důležité je hledat pomoc mimo rodinu. Když rodiče omezí vzájemný kontakt a citově se od sebe distancují, mají pak prostor pro vlastní prožitek zármutku z odloučení a postupné citové odcizení. </a:t>
            </a:r>
            <a:r>
              <a:rPr lang="cs-CZ" sz="2600" b="1" dirty="0"/>
              <a:t>Emočně neangažovaní rodiče spolu snáze spolupracují.</a:t>
            </a:r>
          </a:p>
          <a:p>
            <a:pPr marL="0" indent="0" algn="just">
              <a:buNone/>
            </a:pPr>
            <a:r>
              <a:rPr lang="cs-CZ" sz="2600" b="1" dirty="0"/>
              <a:t>Dětem se daří lépe pokud mají jejich konfliktní rodiče menší kontakt a méně příležitostí k hádkám.</a:t>
            </a:r>
            <a:r>
              <a:rPr lang="cs-CZ" sz="2600" dirty="0"/>
              <a:t> Vychovávat děti lze paralelně, tedy s malou nebo žádnou přímou interakcí s druhým rodičem. </a:t>
            </a:r>
            <a:r>
              <a:rPr lang="cs-CZ" sz="2600" b="1" dirty="0"/>
              <a:t>Paralelní rodičovství </a:t>
            </a:r>
            <a:r>
              <a:rPr lang="cs-CZ" sz="2600" dirty="0"/>
              <a:t>znamená, že se každý rodič věnuje dítěti ve svém plánovaném čase bez zasahování druhého rodiče. Komunikace mezi rodiči probíhá podle předem nastavených pravidel. Aktivity dětí musí být rozděleny mezi domácnosti obou rodičů plynule a věci dětí musí být v obou domácnostech nebo jsou přenášeny mezi domácnostmi prostřednictvím rodičů. Většina dětí je schopna adaptace na odlišný domácí život ve dvou domovech. Výjimkou jsou velmi malé děti (do 3 let), které potřebují důslednost a koordinaci. </a:t>
            </a:r>
          </a:p>
          <a:p>
            <a:pPr algn="just"/>
            <a:endParaRPr lang="cs-CZ" sz="1800" dirty="0"/>
          </a:p>
          <a:p>
            <a:endParaRPr lang="cs-CZ" sz="1800" dirty="0"/>
          </a:p>
        </p:txBody>
      </p:sp>
    </p:spTree>
    <p:extLst>
      <p:ext uri="{BB962C8B-B14F-4D97-AF65-F5344CB8AC3E}">
        <p14:creationId xmlns:p14="http://schemas.microsoft.com/office/powerpoint/2010/main" val="4203182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41774" y="623276"/>
            <a:ext cx="8324944" cy="850962"/>
          </a:xfrm>
        </p:spPr>
        <p:txBody>
          <a:bodyPr anchor="ctr">
            <a:normAutofit/>
          </a:bodyPr>
          <a:lstStyle/>
          <a:p>
            <a:r>
              <a:rPr lang="cs-CZ" b="1" dirty="0">
                <a:latin typeface="+mn-lt"/>
              </a:rPr>
              <a:t>Rodičovský plán</a:t>
            </a:r>
          </a:p>
        </p:txBody>
      </p:sp>
      <p:sp>
        <p:nvSpPr>
          <p:cNvPr id="3" name="Zástupný symbol pro obsah 2"/>
          <p:cNvSpPr>
            <a:spLocks noGrp="1"/>
          </p:cNvSpPr>
          <p:nvPr>
            <p:ph idx="1"/>
          </p:nvPr>
        </p:nvSpPr>
        <p:spPr>
          <a:xfrm>
            <a:off x="615627" y="2800382"/>
            <a:ext cx="10767720" cy="4150429"/>
          </a:xfrm>
        </p:spPr>
        <p:txBody>
          <a:bodyPr anchor="t">
            <a:normAutofit/>
          </a:bodyPr>
          <a:lstStyle/>
          <a:p>
            <a:pPr marL="0" lvl="0" indent="0">
              <a:buNone/>
            </a:pPr>
            <a:endParaRPr lang="cs-CZ" sz="1100" dirty="0"/>
          </a:p>
          <a:p>
            <a:pPr marL="0" indent="0">
              <a:buNone/>
            </a:pPr>
            <a:r>
              <a:rPr lang="cs-CZ" sz="2200" b="1" dirty="0"/>
              <a:t>   Při sestavování rodičovského plánu se především ptejte</a:t>
            </a:r>
            <a:r>
              <a:rPr lang="cs-CZ" sz="2200" dirty="0"/>
              <a:t>: </a:t>
            </a:r>
          </a:p>
          <a:p>
            <a:pPr lvl="1"/>
            <a:r>
              <a:rPr lang="cs-CZ" sz="2200" dirty="0"/>
              <a:t>Splňuje plán základní potřeby vašeho dítěte (právo na lásku, ochranu a náklonost, zdravou výživu, lékařskou péči, vzdělávání a odpovídající odpočinek)?</a:t>
            </a:r>
          </a:p>
          <a:p>
            <a:pPr lvl="1"/>
            <a:r>
              <a:rPr lang="cs-CZ" sz="2200" dirty="0"/>
              <a:t>Zohledňuje plán věk vašeho dítěte/dětí, jeho osobnost, zkušenosti a schopnosti?</a:t>
            </a:r>
          </a:p>
          <a:p>
            <a:pPr lvl="1"/>
            <a:r>
              <a:rPr lang="cs-CZ" sz="2200" dirty="0"/>
              <a:t>Je dostatečně podrobný, srozumitelný a realizovatelný?</a:t>
            </a:r>
          </a:p>
          <a:p>
            <a:pPr lvl="1"/>
            <a:r>
              <a:rPr lang="cs-CZ" sz="2200" dirty="0"/>
              <a:t>Umožňuje vašim dětem pravidelný a časově odpovídající kontakt s oběma rodiči? Případně dalšími blízkými?  </a:t>
            </a:r>
          </a:p>
          <a:p>
            <a:pPr lvl="1"/>
            <a:r>
              <a:rPr lang="cs-CZ" sz="2200" dirty="0"/>
              <a:t>Dává vašim dětem pocit bezpečí a předvídatelnosti?  </a:t>
            </a:r>
          </a:p>
          <a:p>
            <a:endParaRPr lang="cs-CZ" sz="1500" dirty="0"/>
          </a:p>
        </p:txBody>
      </p:sp>
      <p:pic>
        <p:nvPicPr>
          <p:cNvPr id="5" name="Obrázek 4" descr="Obsah obrázku text&#10;&#10;Popis byl vytvořen automaticky">
            <a:extLst>
              <a:ext uri="{FF2B5EF4-FFF2-40B4-BE49-F238E27FC236}">
                <a16:creationId xmlns:a16="http://schemas.microsoft.com/office/drawing/2014/main" id="{D72630EA-243F-4E91-B3C4-5BFE3EC1C9CC}"/>
              </a:ext>
            </a:extLst>
          </p:cNvPr>
          <p:cNvPicPr>
            <a:picLocks noChangeAspect="1"/>
          </p:cNvPicPr>
          <p:nvPr/>
        </p:nvPicPr>
        <p:blipFill rotWithShape="1">
          <a:blip r:embed="rId2">
            <a:extLst>
              <a:ext uri="{28A0092B-C50C-407E-A947-70E740481C1C}">
                <a14:useLocalDpi xmlns:a14="http://schemas.microsoft.com/office/drawing/2010/main" val="0"/>
              </a:ext>
            </a:extLst>
          </a:blip>
          <a:srcRect l="10373"/>
          <a:stretch/>
        </p:blipFill>
        <p:spPr>
          <a:xfrm>
            <a:off x="8138786" y="678813"/>
            <a:ext cx="2794664" cy="2731008"/>
          </a:xfrm>
          <a:prstGeom prst="rect">
            <a:avLst/>
          </a:prstGeom>
        </p:spPr>
      </p:pic>
      <p:sp>
        <p:nvSpPr>
          <p:cNvPr id="11" name="TextovéPole 10">
            <a:extLst>
              <a:ext uri="{FF2B5EF4-FFF2-40B4-BE49-F238E27FC236}">
                <a16:creationId xmlns:a16="http://schemas.microsoft.com/office/drawing/2014/main" id="{DB974EE6-8756-44C5-AC0A-89305FA75435}"/>
              </a:ext>
            </a:extLst>
          </p:cNvPr>
          <p:cNvSpPr txBox="1"/>
          <p:nvPr/>
        </p:nvSpPr>
        <p:spPr>
          <a:xfrm>
            <a:off x="806245" y="1553497"/>
            <a:ext cx="6716834" cy="1107996"/>
          </a:xfrm>
          <a:prstGeom prst="rect">
            <a:avLst/>
          </a:prstGeom>
          <a:noFill/>
        </p:spPr>
        <p:txBody>
          <a:bodyPr wrap="square">
            <a:spAutoFit/>
          </a:bodyPr>
          <a:lstStyle/>
          <a:p>
            <a:pPr lvl="0" algn="just"/>
            <a:r>
              <a:rPr lang="cs-CZ" sz="2200" dirty="0"/>
              <a:t>Je plán péče o dítěte a způsobu sdílení rodičovské odpovědnosti při rozhodování o bydlišti, vztazích, zdraví, vzdělávání a ostatních záležitostech dítěte.</a:t>
            </a:r>
          </a:p>
        </p:txBody>
      </p:sp>
    </p:spTree>
    <p:extLst>
      <p:ext uri="{BB962C8B-B14F-4D97-AF65-F5344CB8AC3E}">
        <p14:creationId xmlns:p14="http://schemas.microsoft.com/office/powerpoint/2010/main" val="1718846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41774" y="-136849"/>
            <a:ext cx="11044922" cy="1520248"/>
          </a:xfrm>
        </p:spPr>
        <p:txBody>
          <a:bodyPr anchor="ctr">
            <a:normAutofit/>
          </a:bodyPr>
          <a:lstStyle/>
          <a:p>
            <a:r>
              <a:rPr lang="cs-CZ" sz="4000" b="1" dirty="0"/>
              <a:t>Participace dítěte – proč dítě zapojovat do řešení porozvodové situace </a:t>
            </a:r>
          </a:p>
        </p:txBody>
      </p:sp>
      <p:sp>
        <p:nvSpPr>
          <p:cNvPr id="3" name="Zástupný symbol pro obsah 2"/>
          <p:cNvSpPr>
            <a:spLocks noGrp="1"/>
          </p:cNvSpPr>
          <p:nvPr>
            <p:ph idx="1"/>
          </p:nvPr>
        </p:nvSpPr>
        <p:spPr>
          <a:xfrm>
            <a:off x="641774" y="1383399"/>
            <a:ext cx="10610945" cy="4847758"/>
          </a:xfrm>
        </p:spPr>
        <p:txBody>
          <a:bodyPr anchor="t">
            <a:normAutofit/>
          </a:bodyPr>
          <a:lstStyle/>
          <a:p>
            <a:pPr algn="just"/>
            <a:r>
              <a:rPr lang="cs-CZ" sz="2200" b="1" dirty="0"/>
              <a:t>V rodině, případně za pomoci odborníka </a:t>
            </a:r>
            <a:r>
              <a:rPr lang="cs-CZ" sz="2200" dirty="0"/>
              <a:t>– </a:t>
            </a:r>
            <a:r>
              <a:rPr lang="cs-CZ" sz="2200" i="1" dirty="0"/>
              <a:t>povinnost</a:t>
            </a:r>
            <a:r>
              <a:rPr lang="cs-CZ" sz="2200" dirty="0"/>
              <a:t> rodičů informovat o situaci v rodině, o tom, co bude dál…, vysvětlovat. Je možné realizovat za pomoci odborníka (mediace, terapie….)</a:t>
            </a:r>
          </a:p>
          <a:p>
            <a:pPr lvl="1" algn="just">
              <a:buFontTx/>
              <a:buChar char="-"/>
            </a:pPr>
            <a:r>
              <a:rPr lang="cs-CZ" sz="2200" dirty="0"/>
              <a:t>Pokud rodiče děti nezapojují do hledání řešení porozvodového uspořádání, chovají se nejen v rozporu s právem, ale zároveň takto svým dětem ubližují. Nenaplňují potřeby dítěte, což se může projevovat obtížemi v chování, nebo odmítnutím přijetí rozhodnutí rodičů – např. bojkotování nové školy, odpor k novému partnerovi/partnerce, ke kterým je dítě přestěhováno.</a:t>
            </a:r>
          </a:p>
          <a:p>
            <a:pPr marL="457200" lvl="1" indent="0">
              <a:buNone/>
            </a:pPr>
            <a:endParaRPr lang="cs-CZ" sz="2200" dirty="0"/>
          </a:p>
          <a:p>
            <a:r>
              <a:rPr lang="cs-CZ" sz="2200" b="1" dirty="0"/>
              <a:t>Z podnětu soudu/úřadu </a:t>
            </a:r>
            <a:r>
              <a:rPr lang="cs-CZ" sz="2200" dirty="0"/>
              <a:t>– cílem je dosáhnout toho, aby dítě pochopilo probíhající soudní řízení, které se ho týká a mohlo se k němu vyjádřit. Zjištění informací směrem od dítěte k soudu je až vedlejší cíl, který nemusí být vždy naplněn. Dítě má mít především právo se k situaci vyjádřit, nikoli povinnost.</a:t>
            </a:r>
          </a:p>
          <a:p>
            <a:endParaRPr lang="cs-CZ" sz="1500" dirty="0"/>
          </a:p>
        </p:txBody>
      </p:sp>
    </p:spTree>
    <p:extLst>
      <p:ext uri="{BB962C8B-B14F-4D97-AF65-F5344CB8AC3E}">
        <p14:creationId xmlns:p14="http://schemas.microsoft.com/office/powerpoint/2010/main" val="3805252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202889" y="-10288"/>
            <a:ext cx="9407642" cy="694229"/>
          </a:xfrm>
        </p:spPr>
        <p:txBody>
          <a:bodyPr anchor="ctr">
            <a:noAutofit/>
          </a:bodyPr>
          <a:lstStyle/>
          <a:p>
            <a:r>
              <a:rPr lang="cs-CZ" b="1" dirty="0"/>
              <a:t>    Kdy a jak s dětmi mluvit</a:t>
            </a:r>
          </a:p>
        </p:txBody>
      </p:sp>
      <p:sp>
        <p:nvSpPr>
          <p:cNvPr id="3" name="Zástupný symbol pro obsah 2"/>
          <p:cNvSpPr>
            <a:spLocks noGrp="1"/>
          </p:cNvSpPr>
          <p:nvPr>
            <p:ph idx="1"/>
          </p:nvPr>
        </p:nvSpPr>
        <p:spPr>
          <a:xfrm>
            <a:off x="727788" y="783771"/>
            <a:ext cx="10655559" cy="5337111"/>
          </a:xfrm>
        </p:spPr>
        <p:txBody>
          <a:bodyPr anchor="t">
            <a:normAutofit/>
          </a:bodyPr>
          <a:lstStyle/>
          <a:p>
            <a:r>
              <a:rPr lang="cs-CZ" sz="2000" dirty="0"/>
              <a:t>za přítomnosti obou rodičů </a:t>
            </a:r>
          </a:p>
          <a:p>
            <a:r>
              <a:rPr lang="cs-CZ" sz="2000" dirty="0"/>
              <a:t>v situaci, kdy budeme mít dostatek času i na otázky, případně zpracování odložené reakce </a:t>
            </a:r>
          </a:p>
          <a:p>
            <a:r>
              <a:rPr lang="cs-CZ" sz="2000" dirty="0"/>
              <a:t>ideálně dříve, než se uskuteční některé nezvratné změny (např. odstěhování jednoho z rodičů)</a:t>
            </a:r>
          </a:p>
          <a:p>
            <a:r>
              <a:rPr lang="cs-CZ" sz="2000" dirty="0"/>
              <a:t>nezabíhejte do detailů, příčin a následků</a:t>
            </a:r>
          </a:p>
          <a:p>
            <a:r>
              <a:rPr lang="cs-CZ" sz="2000" dirty="0"/>
              <a:t>věcně, ale empaticky  - zároveň jako definitivní rozhodnutí (není vinou dítěte, ale zároveň ho dítě svým chováním nemůže změnit)</a:t>
            </a:r>
          </a:p>
          <a:p>
            <a:r>
              <a:rPr lang="cs-CZ" sz="2000" dirty="0"/>
              <a:t>připravte se na reakce dítěte – od lhostejnosti, vzdoru, po vztek, popírání, výčitky</a:t>
            </a:r>
          </a:p>
          <a:p>
            <a:r>
              <a:rPr lang="cs-CZ" sz="2000" dirty="0"/>
              <a:t>pokud v průběhu rozhovoru přestáváte ovládat své emoce, popište své pocity a rozhovor přerušte</a:t>
            </a:r>
          </a:p>
          <a:p>
            <a:r>
              <a:rPr lang="cs-CZ" sz="2000" dirty="0"/>
              <a:t>nechte u dítěte odeznít první emocionální reakce (může trvat hodiny, ale i dny)</a:t>
            </a:r>
          </a:p>
          <a:p>
            <a:r>
              <a:rPr lang="cs-CZ" sz="2000" dirty="0"/>
              <a:t>následně si s dětmi znovu sedněte a proberte, jaké faktické změny v životě dítěte nastanou (kde bude bydlet, co škola, kamarádi, domácí zvíře, atp.) </a:t>
            </a:r>
          </a:p>
          <a:p>
            <a:pPr lvl="1"/>
            <a:r>
              <a:rPr lang="cs-CZ" sz="2000" dirty="0"/>
              <a:t>začínat tím, co zůstane stejné (včetně toho, že je máte stále rádi)</a:t>
            </a:r>
          </a:p>
          <a:p>
            <a:pPr lvl="1"/>
            <a:r>
              <a:rPr lang="cs-CZ" sz="2000" dirty="0"/>
              <a:t>pak uvést konkrétní změny (max 3-5)</a:t>
            </a:r>
          </a:p>
          <a:p>
            <a:pPr lvl="1"/>
            <a:r>
              <a:rPr lang="cs-CZ" sz="2000" dirty="0"/>
              <a:t>zapojit dítě do řešení v míře, o kterou má zájem a kterou vývojově zvládne </a:t>
            </a:r>
          </a:p>
          <a:p>
            <a:endParaRPr lang="cs-CZ" sz="800" dirty="0"/>
          </a:p>
        </p:txBody>
      </p:sp>
    </p:spTree>
    <p:extLst>
      <p:ext uri="{BB962C8B-B14F-4D97-AF65-F5344CB8AC3E}">
        <p14:creationId xmlns:p14="http://schemas.microsoft.com/office/powerpoint/2010/main" val="2103945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4771" y="276698"/>
            <a:ext cx="10739874" cy="565294"/>
          </a:xfrm>
        </p:spPr>
        <p:txBody>
          <a:bodyPr>
            <a:normAutofit fontScale="90000"/>
          </a:bodyPr>
          <a:lstStyle/>
          <a:p>
            <a:r>
              <a:rPr lang="cs-CZ" b="1" dirty="0"/>
              <a:t>Noví partneři</a:t>
            </a:r>
          </a:p>
        </p:txBody>
      </p:sp>
      <p:sp>
        <p:nvSpPr>
          <p:cNvPr id="3" name="Zástupný symbol pro obsah 2"/>
          <p:cNvSpPr>
            <a:spLocks noGrp="1"/>
          </p:cNvSpPr>
          <p:nvPr>
            <p:ph idx="1"/>
          </p:nvPr>
        </p:nvSpPr>
        <p:spPr>
          <a:xfrm>
            <a:off x="764771" y="1063726"/>
            <a:ext cx="10515600" cy="4730548"/>
          </a:xfrm>
        </p:spPr>
        <p:txBody>
          <a:bodyPr>
            <a:normAutofit/>
          </a:bodyPr>
          <a:lstStyle/>
          <a:p>
            <a:pPr marL="457200" lvl="1" indent="0">
              <a:buNone/>
            </a:pPr>
            <a:r>
              <a:rPr lang="cs-CZ" sz="2000" b="1" dirty="0"/>
              <a:t>Mnoho vztahových rovin</a:t>
            </a:r>
          </a:p>
          <a:p>
            <a:pPr lvl="1"/>
            <a:r>
              <a:rPr lang="cs-CZ" sz="2000" dirty="0"/>
              <a:t>Vztahy mezi </a:t>
            </a:r>
            <a:r>
              <a:rPr lang="cs-CZ" sz="2000" dirty="0" err="1"/>
              <a:t>expartnery</a:t>
            </a:r>
            <a:r>
              <a:rPr lang="cs-CZ" sz="2000" dirty="0"/>
              <a:t> navzájem </a:t>
            </a:r>
          </a:p>
          <a:p>
            <a:pPr lvl="1"/>
            <a:r>
              <a:rPr lang="cs-CZ" sz="2000" dirty="0"/>
              <a:t>Vztahy mezi dětmi a biologickými rodiči </a:t>
            </a:r>
          </a:p>
          <a:p>
            <a:pPr lvl="1"/>
            <a:r>
              <a:rPr lang="cs-CZ" sz="2000" dirty="0"/>
              <a:t>Vztahy mezi biologickými rodiči a novými partnery </a:t>
            </a:r>
            <a:r>
              <a:rPr lang="cs-CZ" sz="2000" dirty="0" err="1"/>
              <a:t>expartnerů</a:t>
            </a:r>
            <a:r>
              <a:rPr lang="cs-CZ" sz="2000" dirty="0"/>
              <a:t> </a:t>
            </a:r>
          </a:p>
          <a:p>
            <a:pPr lvl="1"/>
            <a:r>
              <a:rPr lang="cs-CZ" sz="2000" dirty="0"/>
              <a:t>Vztahy mezi dětmi a novými partnery biologických rodičů </a:t>
            </a:r>
          </a:p>
          <a:p>
            <a:pPr lvl="1"/>
            <a:r>
              <a:rPr lang="cs-CZ" sz="2000" dirty="0"/>
              <a:t>Vztahy mezi dětmi (vlastními sourozenci, polorodými sourozenci</a:t>
            </a:r>
          </a:p>
          <a:p>
            <a:pPr lvl="1"/>
            <a:endParaRPr lang="cs-CZ" sz="1400" dirty="0"/>
          </a:p>
        </p:txBody>
      </p:sp>
      <p:graphicFrame>
        <p:nvGraphicFramePr>
          <p:cNvPr id="4" name="Zástupný obsah 3">
            <a:extLst>
              <a:ext uri="{FF2B5EF4-FFF2-40B4-BE49-F238E27FC236}">
                <a16:creationId xmlns:a16="http://schemas.microsoft.com/office/drawing/2014/main" id="{DB6B83E6-5C38-42B7-8C45-B038EFAD26A7}"/>
              </a:ext>
            </a:extLst>
          </p:cNvPr>
          <p:cNvGraphicFramePr>
            <a:graphicFrameLocks/>
          </p:cNvGraphicFramePr>
          <p:nvPr>
            <p:extLst>
              <p:ext uri="{D42A27DB-BD31-4B8C-83A1-F6EECF244321}">
                <p14:modId xmlns:p14="http://schemas.microsoft.com/office/powerpoint/2010/main" val="2055187023"/>
              </p:ext>
            </p:extLst>
          </p:nvPr>
        </p:nvGraphicFramePr>
        <p:xfrm>
          <a:off x="1911927" y="3208712"/>
          <a:ext cx="8647214" cy="227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délník: se zakulacenými rohy 4">
            <a:extLst>
              <a:ext uri="{FF2B5EF4-FFF2-40B4-BE49-F238E27FC236}">
                <a16:creationId xmlns:a16="http://schemas.microsoft.com/office/drawing/2014/main" id="{63AD8613-F201-487D-8C3F-76B115230F23}"/>
              </a:ext>
            </a:extLst>
          </p:cNvPr>
          <p:cNvSpPr/>
          <p:nvPr/>
        </p:nvSpPr>
        <p:spPr>
          <a:xfrm>
            <a:off x="5187140" y="5677589"/>
            <a:ext cx="1920239" cy="903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Další děti </a:t>
            </a:r>
          </a:p>
        </p:txBody>
      </p:sp>
    </p:spTree>
    <p:extLst>
      <p:ext uri="{BB962C8B-B14F-4D97-AF65-F5344CB8AC3E}">
        <p14:creationId xmlns:p14="http://schemas.microsoft.com/office/powerpoint/2010/main" val="344608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C47F9E-A6A4-99E1-3943-C3159D5C482D}"/>
              </a:ext>
            </a:extLst>
          </p:cNvPr>
          <p:cNvSpPr>
            <a:spLocks noGrp="1"/>
          </p:cNvSpPr>
          <p:nvPr>
            <p:ph type="title"/>
          </p:nvPr>
        </p:nvSpPr>
        <p:spPr/>
        <p:txBody>
          <a:bodyPr>
            <a:normAutofit/>
          </a:bodyPr>
          <a:lstStyle/>
          <a:p>
            <a:r>
              <a:rPr lang="cs-CZ" sz="3600" b="1" dirty="0"/>
              <a:t>Soudní rozhodování v souladu s potřebami dítěte </a:t>
            </a:r>
          </a:p>
        </p:txBody>
      </p:sp>
      <p:sp>
        <p:nvSpPr>
          <p:cNvPr id="3" name="Zástupný obsah 2">
            <a:extLst>
              <a:ext uri="{FF2B5EF4-FFF2-40B4-BE49-F238E27FC236}">
                <a16:creationId xmlns:a16="http://schemas.microsoft.com/office/drawing/2014/main" id="{C41F6663-30B7-BE30-657D-C8E2B5D76AFC}"/>
              </a:ext>
            </a:extLst>
          </p:cNvPr>
          <p:cNvSpPr>
            <a:spLocks noGrp="1"/>
          </p:cNvSpPr>
          <p:nvPr>
            <p:ph idx="1"/>
          </p:nvPr>
        </p:nvSpPr>
        <p:spPr>
          <a:xfrm>
            <a:off x="619431" y="1504334"/>
            <a:ext cx="11159613" cy="5211098"/>
          </a:xfrm>
        </p:spPr>
        <p:txBody>
          <a:bodyPr>
            <a:normAutofit fontScale="85000" lnSpcReduction="20000"/>
          </a:bodyPr>
          <a:lstStyle/>
          <a:p>
            <a:pPr algn="just"/>
            <a:r>
              <a:rPr lang="cs-CZ" dirty="0"/>
              <a:t>V situaci rozpadu rodiny/rozvodu manželství rodičů má dítě právo na rovnocennou péči obou (</a:t>
            </a:r>
            <a:r>
              <a:rPr lang="cs-CZ" u="sng" dirty="0"/>
              <a:t>dostatečně kompetentních</a:t>
            </a:r>
            <a:r>
              <a:rPr lang="cs-CZ" dirty="0"/>
              <a:t>) rodičů. </a:t>
            </a:r>
            <a:r>
              <a:rPr lang="cs-CZ" b="1" dirty="0"/>
              <a:t>Rovnocenná péče </a:t>
            </a:r>
            <a:r>
              <a:rPr lang="cs-CZ" dirty="0"/>
              <a:t>znamená, že péče matky a péče otce je pro dítě stejně významná a důležitá. Oba rodiče mají v životě dítěte rovnocenné postavení bez ohledu na to, kolik času s dítětem tráví. Pro dítě je důležitá dostupnost obou rodičů a nikoli pojmenování péče. </a:t>
            </a:r>
          </a:p>
          <a:p>
            <a:pPr algn="just"/>
            <a:r>
              <a:rPr lang="cs-CZ" dirty="0"/>
              <a:t>Dítě potřebuje ke svému zdravému vývoji láskyplné a bezpečné prostředí, ve kterém si může budovat a rozvíjet vztahy s oběma svými rodiči. Konflikt mezi rodiči = psychické týrání dítěte. Toxický stres způsobený konfliktem mezi rodiči může ovlivnit vývoj mozku dítěte.</a:t>
            </a:r>
          </a:p>
          <a:p>
            <a:pPr algn="just"/>
            <a:r>
              <a:rPr lang="cs-CZ" dirty="0"/>
              <a:t>Dítě potřebuje vztahovou stabilitu a nikoli jeden pokojíček.</a:t>
            </a:r>
          </a:p>
          <a:p>
            <a:pPr algn="just"/>
            <a:r>
              <a:rPr lang="cs-CZ" dirty="0"/>
              <a:t>Děti potřebují zažívat výchovu bez fyzického a psychického násilí, zneužívání a zanedbávání.</a:t>
            </a:r>
          </a:p>
          <a:p>
            <a:pPr algn="just"/>
            <a:r>
              <a:rPr lang="cs-CZ" dirty="0"/>
              <a:t>Děti potřebují rozumět vztahům, situacím a světu, ve kterém žijí a potřebují mít možnost se vyjadřovat k záležitostem, které se jich týkají.</a:t>
            </a:r>
          </a:p>
          <a:p>
            <a:pPr algn="just"/>
            <a:r>
              <a:rPr lang="cs-CZ" dirty="0"/>
              <a:t> Má-li jeden z rodičů nebo oba </a:t>
            </a:r>
            <a:r>
              <a:rPr lang="cs-CZ" u="sng" dirty="0"/>
              <a:t>narušené rodičovské kompetence</a:t>
            </a:r>
            <a:r>
              <a:rPr lang="cs-CZ" dirty="0"/>
              <a:t>, musí soud hledat míru zapojení takového rodiče do péče o dítě, případně posoudit nutnost zásahu do jeho rodičovské odpovědnosti.</a:t>
            </a:r>
          </a:p>
          <a:p>
            <a:pPr algn="just"/>
            <a:endParaRPr lang="cs-CZ" dirty="0"/>
          </a:p>
          <a:p>
            <a:pPr algn="just"/>
            <a:endParaRPr lang="cs-CZ" dirty="0"/>
          </a:p>
          <a:p>
            <a:pPr algn="just"/>
            <a:endParaRPr lang="cs-CZ" dirty="0"/>
          </a:p>
          <a:p>
            <a:pPr algn="just"/>
            <a:endParaRPr lang="cs-CZ" dirty="0"/>
          </a:p>
          <a:p>
            <a:pPr algn="just"/>
            <a:endParaRPr lang="cs-CZ" dirty="0"/>
          </a:p>
          <a:p>
            <a:endParaRPr lang="cs-CZ" dirty="0"/>
          </a:p>
          <a:p>
            <a:endParaRPr lang="cs-CZ" dirty="0"/>
          </a:p>
        </p:txBody>
      </p:sp>
    </p:spTree>
    <p:extLst>
      <p:ext uri="{BB962C8B-B14F-4D97-AF65-F5344CB8AC3E}">
        <p14:creationId xmlns:p14="http://schemas.microsoft.com/office/powerpoint/2010/main" val="11491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804985" y="795777"/>
            <a:ext cx="10558583" cy="5284592"/>
          </a:xfrm>
        </p:spPr>
        <p:txBody>
          <a:bodyPr anchor="t">
            <a:noAutofit/>
          </a:bodyPr>
          <a:lstStyle/>
          <a:p>
            <a:pPr>
              <a:spcBef>
                <a:spcPts val="900"/>
              </a:spcBef>
            </a:pPr>
            <a:r>
              <a:rPr lang="cs-CZ" sz="1600" b="1" dirty="0"/>
              <a:t>Bavte se s dětmi o tom, co znamená partnerský/manželský život pro dospělé a co se bude měnit/neměnit v jejich životech. </a:t>
            </a:r>
          </a:p>
          <a:p>
            <a:pPr>
              <a:spcBef>
                <a:spcPts val="900"/>
              </a:spcBef>
            </a:pPr>
            <a:r>
              <a:rPr lang="cs-CZ" sz="1600" dirty="0"/>
              <a:t>Děti si přejí, aby rodiče byli šťastní – tzn. ne vždy je příchod nového partnera/</a:t>
            </a:r>
            <a:r>
              <a:rPr lang="cs-CZ" sz="1600" dirty="0" err="1"/>
              <a:t>ky</a:t>
            </a:r>
            <a:r>
              <a:rPr lang="cs-CZ" sz="1600" dirty="0"/>
              <a:t> problém, ale je potřeba o situaci s dětmi mluvit a akceptovat jejich pohled, či pocity.  </a:t>
            </a:r>
          </a:p>
          <a:p>
            <a:pPr>
              <a:spcBef>
                <a:spcPts val="900"/>
              </a:spcBef>
            </a:pPr>
            <a:r>
              <a:rPr lang="cs-CZ" sz="1600" b="1" dirty="0"/>
              <a:t>Je nevhodné představovat dětem nové partnery dříve, než došlo k rozvodu/rozluce biologických rodičů (je to situace, ve které jsou vystaveny extrémnímu konfliktu loajality). </a:t>
            </a:r>
          </a:p>
          <a:p>
            <a:pPr>
              <a:spcBef>
                <a:spcPts val="900"/>
              </a:spcBef>
            </a:pPr>
            <a:r>
              <a:rPr lang="cs-CZ" sz="1600" dirty="0"/>
              <a:t>V ideálním případě by rodiče neměli přivádět do rodiny nového </a:t>
            </a:r>
            <a:r>
              <a:rPr lang="cs-CZ" sz="1600" dirty="0" err="1"/>
              <a:t>parnera</a:t>
            </a:r>
            <a:r>
              <a:rPr lang="cs-CZ" sz="1600" dirty="0"/>
              <a:t>/ku dříve, než si děti zvyknou na změny, ke kterým došlo v důsledku rozpadu rodiny (akceptace toho, že se rodiče již spolu neusmíří a neobnoví soužití).</a:t>
            </a:r>
          </a:p>
          <a:p>
            <a:pPr>
              <a:spcBef>
                <a:spcPts val="900"/>
              </a:spcBef>
            </a:pPr>
            <a:r>
              <a:rPr lang="cs-CZ" sz="1600" b="1" dirty="0"/>
              <a:t>Na začátku nového vztahu si domlouvejte schůzky mimo domov. Máte-li ekvivalentní uspořádání péče, volte pro setkání s partnerem/</a:t>
            </a:r>
            <a:r>
              <a:rPr lang="cs-CZ" sz="1600" b="1" dirty="0" err="1"/>
              <a:t>kou</a:t>
            </a:r>
            <a:r>
              <a:rPr lang="cs-CZ" sz="1600" b="1" dirty="0"/>
              <a:t> dny, kdy nemáte dítě v péči. Dětem představujte až partnery/</a:t>
            </a:r>
            <a:r>
              <a:rPr lang="cs-CZ" sz="1600" b="1" dirty="0" err="1"/>
              <a:t>ky</a:t>
            </a:r>
            <a:r>
              <a:rPr lang="cs-CZ" sz="1600" b="1" dirty="0"/>
              <a:t>, nikoliv krátkodobé známosti.</a:t>
            </a:r>
          </a:p>
          <a:p>
            <a:pPr>
              <a:spcBef>
                <a:spcPts val="900"/>
              </a:spcBef>
            </a:pPr>
            <a:r>
              <a:rPr lang="cs-CZ" sz="1600" dirty="0"/>
              <a:t>Pečlivě vybírejte osoby, kterým dovolíte přiblížit se ke své rodině. Děti si k novým partnerům/</a:t>
            </a:r>
            <a:r>
              <a:rPr lang="cs-CZ" sz="1600" dirty="0" err="1"/>
              <a:t>kám</a:t>
            </a:r>
            <a:r>
              <a:rPr lang="cs-CZ" sz="1600" dirty="0"/>
              <a:t> rodičů BUDUJÍ vztah dlouho, rozpad rodiny je pro ně zátěž. Děti mohou velmi negativně reagovat na tzv. „líbánkové období“. </a:t>
            </a:r>
          </a:p>
          <a:p>
            <a:pPr>
              <a:spcBef>
                <a:spcPts val="900"/>
              </a:spcBef>
            </a:pPr>
            <a:r>
              <a:rPr lang="cs-CZ" sz="1600" b="1" dirty="0"/>
              <a:t>Informujte svého bývalého/bývalou o novém vztahu dříve, než dítě. Je to slušnost, ale i ochrana dítěte, aby nemuselo být v konfliktu loajality. </a:t>
            </a:r>
          </a:p>
          <a:p>
            <a:pPr>
              <a:spcBef>
                <a:spcPts val="900"/>
              </a:spcBef>
            </a:pPr>
            <a:r>
              <a:rPr lang="cs-CZ" sz="1600" dirty="0"/>
              <a:t>Domluvte si s dětmi pravidla soukromí – ložnice (pokud u vás někdo přespává), ale i při telefonování, atp.</a:t>
            </a:r>
          </a:p>
          <a:p>
            <a:pPr>
              <a:spcBef>
                <a:spcPts val="900"/>
              </a:spcBef>
            </a:pPr>
            <a:r>
              <a:rPr lang="cs-CZ" sz="1600" b="1" dirty="0"/>
              <a:t>Děti mohou „randění“ vnímat jako soutěž o vaši lásku a pozornost a jako odmítnutí jejich nyní nepřítomného rodiče. Mohou se bát opuštění – že už je nebudete chtít, budete mít nového partnera, nové děti.</a:t>
            </a:r>
          </a:p>
          <a:p>
            <a:pPr>
              <a:spcBef>
                <a:spcPts val="900"/>
              </a:spcBef>
            </a:pPr>
            <a:r>
              <a:rPr lang="cs-CZ" sz="1600" dirty="0"/>
              <a:t>Dávejte si pozor, abyste si nemysleli, že díky nalezení nového partnera/partnerky bude vaše rodina opět „celá“. Nové manželství založené na této úvaze, má často více „děr“ než „celků“. Dítě má jen jednu matku a jednoho otce.</a:t>
            </a:r>
          </a:p>
          <a:p>
            <a:pPr marL="0" indent="0">
              <a:buNone/>
            </a:pPr>
            <a:endParaRPr lang="cs-CZ" sz="1600" dirty="0"/>
          </a:p>
        </p:txBody>
      </p:sp>
      <p:sp>
        <p:nvSpPr>
          <p:cNvPr id="7" name="TextovéPole 6">
            <a:extLst>
              <a:ext uri="{FF2B5EF4-FFF2-40B4-BE49-F238E27FC236}">
                <a16:creationId xmlns:a16="http://schemas.microsoft.com/office/drawing/2014/main" id="{BFC071E6-579F-4C67-97EC-77F8E68C68D7}"/>
              </a:ext>
            </a:extLst>
          </p:cNvPr>
          <p:cNvSpPr txBox="1"/>
          <p:nvPr/>
        </p:nvSpPr>
        <p:spPr>
          <a:xfrm>
            <a:off x="579116" y="-142942"/>
            <a:ext cx="7997603" cy="769441"/>
          </a:xfrm>
          <a:prstGeom prst="rect">
            <a:avLst/>
          </a:prstGeom>
          <a:noFill/>
        </p:spPr>
        <p:txBody>
          <a:bodyPr wrap="square">
            <a:spAutoFit/>
          </a:bodyPr>
          <a:lstStyle/>
          <a:p>
            <a:pPr marL="0" indent="0">
              <a:spcBef>
                <a:spcPts val="900"/>
              </a:spcBef>
              <a:buNone/>
            </a:pPr>
            <a:r>
              <a:rPr lang="cs-CZ" sz="4400" b="1" dirty="0">
                <a:latin typeface="+mj-lt"/>
                <a:ea typeface="+mj-ea"/>
                <a:cs typeface="+mj-cs"/>
              </a:rPr>
              <a:t>  Doporučení pro rodiče</a:t>
            </a:r>
          </a:p>
        </p:txBody>
      </p:sp>
    </p:spTree>
    <p:extLst>
      <p:ext uri="{BB962C8B-B14F-4D97-AF65-F5344CB8AC3E}">
        <p14:creationId xmlns:p14="http://schemas.microsoft.com/office/powerpoint/2010/main" val="2336965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54266D-6282-53E1-3146-0D5BC0CB7979}"/>
              </a:ext>
            </a:extLst>
          </p:cNvPr>
          <p:cNvSpPr>
            <a:spLocks noGrp="1"/>
          </p:cNvSpPr>
          <p:nvPr>
            <p:ph type="title"/>
          </p:nvPr>
        </p:nvSpPr>
        <p:spPr/>
        <p:txBody>
          <a:bodyPr/>
          <a:lstStyle/>
          <a:p>
            <a:r>
              <a:rPr lang="cs-CZ" dirty="0">
                <a:latin typeface="+mn-lt"/>
              </a:rPr>
              <a:t>Rodina jako sociální děloha.</a:t>
            </a:r>
          </a:p>
        </p:txBody>
      </p:sp>
      <p:sp>
        <p:nvSpPr>
          <p:cNvPr id="3" name="Zástupný obsah 2">
            <a:extLst>
              <a:ext uri="{FF2B5EF4-FFF2-40B4-BE49-F238E27FC236}">
                <a16:creationId xmlns:a16="http://schemas.microsoft.com/office/drawing/2014/main" id="{23A75F60-5CFC-7FCF-6723-1CDD8BA48821}"/>
              </a:ext>
            </a:extLst>
          </p:cNvPr>
          <p:cNvSpPr>
            <a:spLocks noGrp="1"/>
          </p:cNvSpPr>
          <p:nvPr>
            <p:ph idx="1"/>
          </p:nvPr>
        </p:nvSpPr>
        <p:spPr>
          <a:xfrm>
            <a:off x="757084" y="1789471"/>
            <a:ext cx="10596716" cy="4387492"/>
          </a:xfrm>
        </p:spPr>
        <p:txBody>
          <a:bodyPr>
            <a:normAutofit/>
          </a:bodyPr>
          <a:lstStyle/>
          <a:p>
            <a:pPr algn="just"/>
            <a:r>
              <a:rPr lang="cs-CZ" sz="1900" dirty="0"/>
              <a:t>Dítě od samého narození osciluje mezi mateřským a otcovským modem, seznamuje se s nimi, osvojuje si jejich odlišnou podstatu, učí se je odlišovat.  </a:t>
            </a:r>
          </a:p>
          <a:p>
            <a:pPr algn="just"/>
            <a:r>
              <a:rPr lang="cs-CZ" sz="1900" dirty="0"/>
              <a:t>V ideálním případě se dítě cyklicky přibližuje vždy po nové trajektorii buď směrem k matce nebo směrem k otci, přičemž musí současně toho druhého opustit, vzdálit se mu. Jsou období, kdy se dítě potřebuje zdržovat déle v mateřském modu a jindy déle v otcovském modu. Tak se dítě postupně identifikuje s tím rodičem, který odpovídá jeho biologickému pohlaví. </a:t>
            </a:r>
          </a:p>
          <a:p>
            <a:pPr algn="just"/>
            <a:r>
              <a:rPr lang="cs-CZ" sz="1900" dirty="0"/>
              <a:t>Probíhá-li vývoj dítěte optimálně a je koordinován v koevoluci s oběma rodiči, kdy dítěti nic nebrání, aby se spontánně přiklánělo tu k matce, tu k otci, vyroste z něj zralý dospělý jedinec s jasnou pohlavní identitou. Poruchy sexuální identity svědčí o poruchách právě tohoto procesu.</a:t>
            </a:r>
          </a:p>
          <a:p>
            <a:pPr algn="just"/>
            <a:r>
              <a:rPr lang="cs-CZ" sz="1900" dirty="0"/>
              <a:t>U každého dítěte je extrémně důležitá koordinace mezi otcovským modem, který vyžaduje a nutí dítě k pohybu dopředu či vzhůru, vnáší strukturu, omezení, pravidla a řád a mateřským modem, který představuje ochrannou a laskavou náruč a aktivní vyčkávání, aby vnitřní síly dítěte měly čas dozrát, neboť teprve pak se mohou plně rozvinout a uplatnit.</a:t>
            </a:r>
          </a:p>
          <a:p>
            <a:endParaRPr lang="cs-CZ" dirty="0"/>
          </a:p>
          <a:p>
            <a:endParaRPr lang="cs-CZ" dirty="0"/>
          </a:p>
          <a:p>
            <a:endParaRPr lang="cs-CZ" dirty="0"/>
          </a:p>
        </p:txBody>
      </p:sp>
    </p:spTree>
    <p:extLst>
      <p:ext uri="{BB962C8B-B14F-4D97-AF65-F5344CB8AC3E}">
        <p14:creationId xmlns:p14="http://schemas.microsoft.com/office/powerpoint/2010/main" val="724782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text, diagram, snímek obrazovky, kruh&#10;&#10;Obsah generovaný pomocí AI může být nesprávný.">
            <a:extLst>
              <a:ext uri="{FF2B5EF4-FFF2-40B4-BE49-F238E27FC236}">
                <a16:creationId xmlns:a16="http://schemas.microsoft.com/office/drawing/2014/main" id="{6049EFE9-5833-BE51-9AE9-7BC5411A0D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1344" y="987425"/>
            <a:ext cx="4552335" cy="6232801"/>
          </a:xfrm>
        </p:spPr>
      </p:pic>
      <p:pic>
        <p:nvPicPr>
          <p:cNvPr id="7" name="Obrázek 6" descr="Obsah obrázku diagram, text, design, kresba&#10;&#10;Obsah generovaný pomocí AI může být nesprávný.">
            <a:extLst>
              <a:ext uri="{FF2B5EF4-FFF2-40B4-BE49-F238E27FC236}">
                <a16:creationId xmlns:a16="http://schemas.microsoft.com/office/drawing/2014/main" id="{2C9E387F-A5AA-3AFA-FF00-6A84CDE0B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344" y="1027907"/>
            <a:ext cx="4347861" cy="6151838"/>
          </a:xfrm>
          <a:prstGeom prst="rect">
            <a:avLst/>
          </a:prstGeom>
        </p:spPr>
      </p:pic>
      <p:sp>
        <p:nvSpPr>
          <p:cNvPr id="2" name="Nadpis 1">
            <a:extLst>
              <a:ext uri="{FF2B5EF4-FFF2-40B4-BE49-F238E27FC236}">
                <a16:creationId xmlns:a16="http://schemas.microsoft.com/office/drawing/2014/main" id="{6296386C-7F3E-1D20-D257-32172EBE17E3}"/>
              </a:ext>
            </a:extLst>
          </p:cNvPr>
          <p:cNvSpPr>
            <a:spLocks noGrp="1"/>
          </p:cNvSpPr>
          <p:nvPr>
            <p:ph type="title"/>
          </p:nvPr>
        </p:nvSpPr>
        <p:spPr>
          <a:xfrm>
            <a:off x="818707" y="365126"/>
            <a:ext cx="10535093" cy="836354"/>
          </a:xfrm>
        </p:spPr>
        <p:txBody>
          <a:bodyPr/>
          <a:lstStyle/>
          <a:p>
            <a:r>
              <a:rPr lang="cs-CZ" dirty="0">
                <a:latin typeface="+mn-lt"/>
              </a:rPr>
              <a:t>Rodina jako sociální děloha</a:t>
            </a:r>
          </a:p>
        </p:txBody>
      </p:sp>
    </p:spTree>
    <p:extLst>
      <p:ext uri="{BB962C8B-B14F-4D97-AF65-F5344CB8AC3E}">
        <p14:creationId xmlns:p14="http://schemas.microsoft.com/office/powerpoint/2010/main" val="3130722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4DBEAB7-6D80-4CC7-8943-6A22D42E69BF}"/>
              </a:ext>
            </a:extLst>
          </p:cNvPr>
          <p:cNvSpPr>
            <a:spLocks noGrp="1"/>
          </p:cNvSpPr>
          <p:nvPr>
            <p:ph type="title"/>
          </p:nvPr>
        </p:nvSpPr>
        <p:spPr>
          <a:xfrm>
            <a:off x="1006900" y="1188637"/>
            <a:ext cx="3141430" cy="4480726"/>
          </a:xfrm>
        </p:spPr>
        <p:txBody>
          <a:bodyPr>
            <a:normAutofit/>
          </a:bodyPr>
          <a:lstStyle/>
          <a:p>
            <a:pPr algn="r"/>
            <a:r>
              <a:rPr lang="cs-CZ" sz="5400" b="1" dirty="0"/>
              <a:t>MEDIACE</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A508D228-861A-4C28-A06D-89360C20B187}"/>
              </a:ext>
            </a:extLst>
          </p:cNvPr>
          <p:cNvSpPr>
            <a:spLocks noGrp="1"/>
          </p:cNvSpPr>
          <p:nvPr>
            <p:ph idx="1"/>
          </p:nvPr>
        </p:nvSpPr>
        <p:spPr>
          <a:xfrm>
            <a:off x="5066523" y="1188637"/>
            <a:ext cx="6118574" cy="4764294"/>
          </a:xfrm>
        </p:spPr>
        <p:txBody>
          <a:bodyPr anchor="ctr">
            <a:normAutofit/>
          </a:bodyPr>
          <a:lstStyle/>
          <a:p>
            <a:r>
              <a:rPr lang="cs-CZ" sz="2200" dirty="0"/>
              <a:t>Rodinná mediace – setkání členů rodiny, kteří potřebují řešit nedorozumění mezi sebou. V současnosti – především k řešení sporů mezi rodiči v době před rozvodem, během něj nebo po něm. </a:t>
            </a:r>
          </a:p>
          <a:p>
            <a:r>
              <a:rPr lang="cs-CZ" sz="2200" dirty="0"/>
              <a:t>Nejčastěji se řeší otázka dalšího rodičovství. </a:t>
            </a:r>
          </a:p>
          <a:p>
            <a:r>
              <a:rPr lang="cs-CZ" sz="2200" dirty="0"/>
              <a:t>Rodiče se dohodnou na tom, jak bude jejich život a život jejich dětí v budoucnu vypadat – péče, výživné, bydlení, finance, výměna informací o dítěti, způsob komunikace mezi sebou, výchovné principy, náhradní termín návštěvy, nemoci dítěte, setkávání se širší rodinou…</a:t>
            </a:r>
          </a:p>
        </p:txBody>
      </p:sp>
    </p:spTree>
    <p:extLst>
      <p:ext uri="{BB962C8B-B14F-4D97-AF65-F5344CB8AC3E}">
        <p14:creationId xmlns:p14="http://schemas.microsoft.com/office/powerpoint/2010/main" val="2804749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D38B508-F535-4249-AC6B-519E8B812021}"/>
              </a:ext>
            </a:extLst>
          </p:cNvPr>
          <p:cNvSpPr>
            <a:spLocks noGrp="1"/>
          </p:cNvSpPr>
          <p:nvPr>
            <p:ph type="title"/>
          </p:nvPr>
        </p:nvSpPr>
        <p:spPr>
          <a:xfrm>
            <a:off x="1075767" y="1188637"/>
            <a:ext cx="2988234" cy="4480726"/>
          </a:xfrm>
        </p:spPr>
        <p:txBody>
          <a:bodyPr>
            <a:normAutofit/>
          </a:bodyPr>
          <a:lstStyle/>
          <a:p>
            <a:pPr algn="r"/>
            <a:r>
              <a:rPr lang="cs-CZ" sz="6100" b="1"/>
              <a:t>Výhody mediace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B244537-86BE-4ADB-9792-1329A066037F}"/>
              </a:ext>
            </a:extLst>
          </p:cNvPr>
          <p:cNvSpPr>
            <a:spLocks noGrp="1"/>
          </p:cNvSpPr>
          <p:nvPr>
            <p:ph idx="1"/>
          </p:nvPr>
        </p:nvSpPr>
        <p:spPr>
          <a:xfrm>
            <a:off x="4935893" y="1436913"/>
            <a:ext cx="5962261" cy="4232449"/>
          </a:xfrm>
        </p:spPr>
        <p:txBody>
          <a:bodyPr anchor="ctr">
            <a:normAutofit/>
          </a:bodyPr>
          <a:lstStyle/>
          <a:p>
            <a:pPr marL="0" indent="0">
              <a:buNone/>
            </a:pPr>
            <a:r>
              <a:rPr lang="cs-CZ" sz="2400" dirty="0"/>
              <a:t>• rodiče se mohou vyhnout zdlouhavému a emočně náročnému projednávání u soudu </a:t>
            </a:r>
          </a:p>
          <a:p>
            <a:pPr marL="0" indent="0">
              <a:buNone/>
            </a:pPr>
            <a:r>
              <a:rPr lang="cs-CZ" sz="2400" dirty="0"/>
              <a:t>• sami rozhodujete o sobě, o svém životě i o životě svého dítěte, soudu předkládáte dohodu </a:t>
            </a:r>
          </a:p>
          <a:p>
            <a:pPr marL="0" indent="0">
              <a:buNone/>
            </a:pPr>
            <a:r>
              <a:rPr lang="cs-CZ" sz="2400" dirty="0"/>
              <a:t>• pokus se rodiče společné domluví na péči, lze předpokládat lepší plnění, bezproblémové fungování.</a:t>
            </a:r>
          </a:p>
        </p:txBody>
      </p:sp>
    </p:spTree>
    <p:extLst>
      <p:ext uri="{BB962C8B-B14F-4D97-AF65-F5344CB8AC3E}">
        <p14:creationId xmlns:p14="http://schemas.microsoft.com/office/powerpoint/2010/main" val="2026407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CFB2385-BD4B-44CF-BCB8-E0B1C8525EA4}"/>
              </a:ext>
            </a:extLst>
          </p:cNvPr>
          <p:cNvSpPr>
            <a:spLocks noGrp="1"/>
          </p:cNvSpPr>
          <p:nvPr>
            <p:ph type="title"/>
          </p:nvPr>
        </p:nvSpPr>
        <p:spPr>
          <a:xfrm>
            <a:off x="1075767" y="1188637"/>
            <a:ext cx="2988234" cy="4480726"/>
          </a:xfrm>
        </p:spPr>
        <p:txBody>
          <a:bodyPr>
            <a:normAutofit/>
          </a:bodyPr>
          <a:lstStyle/>
          <a:p>
            <a:pPr algn="r"/>
            <a:r>
              <a:rPr lang="cs-CZ" sz="6100" b="1"/>
              <a:t>Jak probíhá mediace</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8EAAE19F-0A40-48E3-BD6F-E66A07197158}"/>
              </a:ext>
            </a:extLst>
          </p:cNvPr>
          <p:cNvSpPr>
            <a:spLocks noGrp="1"/>
          </p:cNvSpPr>
          <p:nvPr>
            <p:ph idx="1"/>
          </p:nvPr>
        </p:nvSpPr>
        <p:spPr>
          <a:xfrm>
            <a:off x="5255259" y="1555559"/>
            <a:ext cx="5860969" cy="4020493"/>
          </a:xfrm>
        </p:spPr>
        <p:txBody>
          <a:bodyPr anchor="ctr">
            <a:normAutofit/>
          </a:bodyPr>
          <a:lstStyle/>
          <a:p>
            <a:pPr marL="0" indent="0">
              <a:buNone/>
            </a:pPr>
            <a:r>
              <a:rPr lang="cs-CZ" sz="2200" dirty="0"/>
              <a:t>• </a:t>
            </a:r>
            <a:r>
              <a:rPr lang="cs-CZ" sz="2400" dirty="0"/>
              <a:t>Je přítomen nestranný a neutrální mediátor </a:t>
            </a:r>
          </a:p>
          <a:p>
            <a:pPr marL="0" indent="0">
              <a:buNone/>
            </a:pPr>
            <a:r>
              <a:rPr lang="cs-CZ" sz="2400" dirty="0"/>
              <a:t>• Obvykle trvá mediační sezení 3 hodiny – počet je dán tím, kolik záležitostí je potřeba řešit </a:t>
            </a:r>
          </a:p>
          <a:p>
            <a:pPr marL="0" indent="0">
              <a:buNone/>
            </a:pPr>
            <a:r>
              <a:rPr lang="cs-CZ" sz="2400" dirty="0"/>
              <a:t>• Každý z účastníků má prostor k vyjádření, jak vidí situaci, co prožívá, co je pro něho důležité </a:t>
            </a:r>
          </a:p>
          <a:p>
            <a:pPr marL="0" indent="0">
              <a:buNone/>
            </a:pPr>
            <a:r>
              <a:rPr lang="cs-CZ" sz="2400" dirty="0"/>
              <a:t>• Důležité je vzájemně se pochopit a nalézt řešení</a:t>
            </a:r>
          </a:p>
        </p:txBody>
      </p:sp>
    </p:spTree>
    <p:extLst>
      <p:ext uri="{BB962C8B-B14F-4D97-AF65-F5344CB8AC3E}">
        <p14:creationId xmlns:p14="http://schemas.microsoft.com/office/powerpoint/2010/main" val="4145773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EA92F94-5D5C-42E5-A884-BFCC935FFD92}"/>
              </a:ext>
            </a:extLst>
          </p:cNvPr>
          <p:cNvSpPr>
            <a:spLocks noGrp="1"/>
          </p:cNvSpPr>
          <p:nvPr>
            <p:ph type="title"/>
          </p:nvPr>
        </p:nvSpPr>
        <p:spPr>
          <a:xfrm>
            <a:off x="1075767" y="1188637"/>
            <a:ext cx="2988234" cy="4480726"/>
          </a:xfrm>
        </p:spPr>
        <p:txBody>
          <a:bodyPr>
            <a:normAutofit/>
          </a:bodyPr>
          <a:lstStyle/>
          <a:p>
            <a:pPr algn="r"/>
            <a:r>
              <a:rPr lang="cs-CZ" sz="6100" b="1" dirty="0"/>
              <a:t>Terapie pro rodiče nebo dítě</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199C0EF-70E6-457E-8434-E1DF85D6BCB8}"/>
              </a:ext>
            </a:extLst>
          </p:cNvPr>
          <p:cNvSpPr>
            <a:spLocks noGrp="1"/>
          </p:cNvSpPr>
          <p:nvPr>
            <p:ph idx="1"/>
          </p:nvPr>
        </p:nvSpPr>
        <p:spPr>
          <a:xfrm>
            <a:off x="5010539" y="1188637"/>
            <a:ext cx="6307491" cy="4480726"/>
          </a:xfrm>
        </p:spPr>
        <p:txBody>
          <a:bodyPr anchor="ctr">
            <a:normAutofit/>
          </a:bodyPr>
          <a:lstStyle/>
          <a:p>
            <a:pPr marL="0" indent="0">
              <a:buNone/>
            </a:pPr>
            <a:r>
              <a:rPr lang="cs-CZ" sz="2400" dirty="0"/>
              <a:t>Probíhá individuálně nebo v páru, podle situace. Vede zkušený psychoterapeut. Frekvence po vzájemné dohodě.</a:t>
            </a:r>
          </a:p>
          <a:p>
            <a:pPr marL="0" indent="0">
              <a:buNone/>
            </a:pPr>
            <a:r>
              <a:rPr lang="cs-CZ" sz="2400" dirty="0"/>
              <a:t>Přínosy: </a:t>
            </a:r>
          </a:p>
          <a:p>
            <a:pPr marL="0" indent="0">
              <a:buNone/>
            </a:pPr>
            <a:r>
              <a:rPr lang="cs-CZ" sz="2400" dirty="0"/>
              <a:t>• Prostor pro řešení problémů intimního charakteru, které brání k dohodě s druhou stranou (např. zklamání ze zrady, z rozchodu) </a:t>
            </a:r>
          </a:p>
          <a:p>
            <a:pPr marL="0" indent="0">
              <a:buNone/>
            </a:pPr>
            <a:r>
              <a:rPr lang="cs-CZ" sz="2400" dirty="0"/>
              <a:t>• Dětem pomůže vyrovnat se lépe s náročnou situací, zvládnout stres spojený se změnou. U dítěte se zmírní neurotické projevy nebo problémy v chování.</a:t>
            </a:r>
          </a:p>
        </p:txBody>
      </p:sp>
    </p:spTree>
    <p:extLst>
      <p:ext uri="{BB962C8B-B14F-4D97-AF65-F5344CB8AC3E}">
        <p14:creationId xmlns:p14="http://schemas.microsoft.com/office/powerpoint/2010/main" val="3432718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930908" y="1156542"/>
            <a:ext cx="3575778" cy="4759065"/>
          </a:xfrm>
        </p:spPr>
        <p:txBody>
          <a:bodyPr anchor="ctr">
            <a:normAutofit lnSpcReduction="10000"/>
            <a:scene3d>
              <a:camera prst="orthographicFront"/>
              <a:lightRig rig="soft" dir="t"/>
            </a:scene3d>
          </a:bodyPr>
          <a:lstStyle/>
          <a:p>
            <a:pPr marL="0" indent="0">
              <a:buNone/>
            </a:pPr>
            <a:r>
              <a:rPr lang="cs-CZ" sz="4000" b="1" i="1" dirty="0"/>
              <a:t>Máte plně ve svých rukách, hlavách a srdcích, jaké dopady bude mít váš rozchod na prožívání a vývoj vašeho dítěte…</a:t>
            </a:r>
          </a:p>
        </p:txBody>
      </p:sp>
      <p:pic>
        <p:nvPicPr>
          <p:cNvPr id="4" name="Obrázek 3" descr="Obsah obrázku text&#10;&#10;Popis byl vytvořen automaticky">
            <a:extLst>
              <a:ext uri="{FF2B5EF4-FFF2-40B4-BE49-F238E27FC236}">
                <a16:creationId xmlns:a16="http://schemas.microsoft.com/office/drawing/2014/main" id="{EAC25DAD-2922-4F57-8003-F8FCA4EB2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564" y="1049468"/>
            <a:ext cx="6403528" cy="4759064"/>
          </a:xfrm>
          <a:prstGeom prst="rect">
            <a:avLst/>
          </a:prstGeom>
        </p:spPr>
      </p:pic>
    </p:spTree>
    <p:extLst>
      <p:ext uri="{BB962C8B-B14F-4D97-AF65-F5344CB8AC3E}">
        <p14:creationId xmlns:p14="http://schemas.microsoft.com/office/powerpoint/2010/main" val="64601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0827F3E-BAD9-EC75-4426-F871C883F187}"/>
              </a:ext>
            </a:extLst>
          </p:cNvPr>
          <p:cNvSpPr>
            <a:spLocks noGrp="1"/>
          </p:cNvSpPr>
          <p:nvPr>
            <p:ph type="title"/>
          </p:nvPr>
        </p:nvSpPr>
        <p:spPr>
          <a:xfrm>
            <a:off x="844583" y="395113"/>
            <a:ext cx="9759316" cy="799827"/>
          </a:xfrm>
        </p:spPr>
        <p:txBody>
          <a:bodyPr anchor="ctr">
            <a:normAutofit/>
          </a:bodyPr>
          <a:lstStyle/>
          <a:p>
            <a:r>
              <a:rPr lang="cs-CZ" sz="4800" b="1" dirty="0"/>
              <a:t>Rodičovské kompetence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Zástupný obsah 2">
            <a:extLst>
              <a:ext uri="{FF2B5EF4-FFF2-40B4-BE49-F238E27FC236}">
                <a16:creationId xmlns:a16="http://schemas.microsoft.com/office/drawing/2014/main" id="{DE8AB5A8-098D-D2BD-835E-B656538398C4}"/>
              </a:ext>
            </a:extLst>
          </p:cNvPr>
          <p:cNvGraphicFramePr>
            <a:graphicFrameLocks noGrp="1"/>
          </p:cNvGraphicFramePr>
          <p:nvPr>
            <p:ph idx="1"/>
            <p:extLst>
              <p:ext uri="{D42A27DB-BD31-4B8C-83A1-F6EECF244321}">
                <p14:modId xmlns:p14="http://schemas.microsoft.com/office/powerpoint/2010/main" val="142915982"/>
              </p:ext>
            </p:extLst>
          </p:nvPr>
        </p:nvGraphicFramePr>
        <p:xfrm>
          <a:off x="95250" y="1300899"/>
          <a:ext cx="11828913" cy="5279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328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A0DC013-1985-3923-7F89-04DAF524E925}"/>
              </a:ext>
            </a:extLst>
          </p:cNvPr>
          <p:cNvSpPr>
            <a:spLocks noGrp="1"/>
          </p:cNvSpPr>
          <p:nvPr>
            <p:ph type="ctrTitle"/>
          </p:nvPr>
        </p:nvSpPr>
        <p:spPr>
          <a:xfrm>
            <a:off x="1841684" y="265918"/>
            <a:ext cx="7658735" cy="45719"/>
          </a:xfrm>
        </p:spPr>
        <p:txBody>
          <a:bodyPr vert="horz" lIns="91440" tIns="45720" rIns="91440" bIns="45720" rtlCol="0" anchor="ctr">
            <a:noAutofit/>
          </a:bodyPr>
          <a:lstStyle/>
          <a:p>
            <a:pPr algn="l"/>
            <a:r>
              <a:rPr lang="en-US" sz="3600" b="1" dirty="0"/>
              <a:t>      </a:t>
            </a:r>
            <a:r>
              <a:rPr lang="en-US" sz="3600" b="1" dirty="0" err="1"/>
              <a:t>Dostatečně</a:t>
            </a:r>
            <a:r>
              <a:rPr lang="en-US" sz="3600" b="1" dirty="0"/>
              <a:t> </a:t>
            </a:r>
            <a:r>
              <a:rPr lang="en-US" sz="3600" b="1" dirty="0" err="1"/>
              <a:t>k</a:t>
            </a:r>
            <a:r>
              <a:rPr lang="en-US" sz="3600" b="1" kern="1200" dirty="0" err="1">
                <a:solidFill>
                  <a:schemeClr val="tx1"/>
                </a:solidFill>
                <a:latin typeface="+mj-lt"/>
                <a:ea typeface="+mj-ea"/>
                <a:cs typeface="+mj-cs"/>
              </a:rPr>
              <a:t>ompetentní</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rodič</a:t>
            </a:r>
            <a:r>
              <a:rPr lang="en-US" sz="3600" b="1" kern="1200" dirty="0">
                <a:solidFill>
                  <a:schemeClr val="tx1"/>
                </a:solidFill>
                <a:latin typeface="+mj-lt"/>
                <a:ea typeface="+mj-ea"/>
                <a:cs typeface="+mj-cs"/>
              </a:rPr>
              <a:t> je</a:t>
            </a:r>
            <a:r>
              <a:rPr lang="en-US" sz="3600" kern="1200" dirty="0">
                <a:solidFill>
                  <a:schemeClr val="tx1"/>
                </a:solidFill>
                <a:latin typeface="+mj-lt"/>
                <a:ea typeface="+mj-ea"/>
                <a:cs typeface="+mj-cs"/>
              </a:rPr>
              <a:t>:</a:t>
            </a:r>
          </a:p>
        </p:txBody>
      </p:sp>
      <p:sp>
        <p:nvSpPr>
          <p:cNvPr id="3" name="Podnadpis 2">
            <a:extLst>
              <a:ext uri="{FF2B5EF4-FFF2-40B4-BE49-F238E27FC236}">
                <a16:creationId xmlns:a16="http://schemas.microsoft.com/office/drawing/2014/main" id="{DE8FF670-DFEA-9416-0E40-7070DF5978CC}"/>
              </a:ext>
            </a:extLst>
          </p:cNvPr>
          <p:cNvSpPr>
            <a:spLocks noGrp="1"/>
          </p:cNvSpPr>
          <p:nvPr>
            <p:ph type="subTitle" idx="1"/>
          </p:nvPr>
        </p:nvSpPr>
        <p:spPr>
          <a:xfrm>
            <a:off x="641774" y="764706"/>
            <a:ext cx="10702501" cy="5570148"/>
          </a:xfrm>
        </p:spPr>
        <p:txBody>
          <a:bodyPr vert="horz" lIns="91440" tIns="45720" rIns="91440" bIns="45720" rtlCol="0" anchor="t">
            <a:normAutofit fontScale="85000" lnSpcReduction="10000"/>
          </a:bodyPr>
          <a:lstStyle/>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nekonfliktní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vztahu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k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druhému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rodiči</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 k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dítěti</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a:t>
            </a: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schopen</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odlišit</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rodičovství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od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partnerství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schopen</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respektovat</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uznat</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druhého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rodiče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v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jeho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rodičovské</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roli</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rozumí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potřebám</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v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dané</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situaci</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umí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je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zohledňovat</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dokáže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vnímat</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danou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situaci</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optikou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dítěte</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schopen</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domlouvat</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se a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kooperovat</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s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druhým</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rodičem</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schopen</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vést</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s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druhým</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rodičem</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pozitivní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komunikaci</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o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záležitostech</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dítěte</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dokáže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ušetřit</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konfliktních</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situací</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schopen</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vzájemné</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participace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na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péči</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o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podporuje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vztah</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k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druhému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rodiči</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zdržuje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se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všeho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co by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mohlo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narušit</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vztah</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k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oběma</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rodičům</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nebo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co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výchovu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ztěžuje</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nebrání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druhému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rodiči</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v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kontaktu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s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dítětem</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včetně</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telefonického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nebo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prostřednictvím</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sociálních</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sítí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a:t>
            </a: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podporuje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respektuje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čas</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způsob</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trávení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času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s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druhým</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rodičem</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 do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tohoto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času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bezdůvodně</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nezasahuje</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schopen</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vzájemného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sdílení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důležitých</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informací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týkajících</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se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společně</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s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druhým</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rodičem</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podílí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se na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úhradě</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potřeb</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dítěte</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schopen</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poznat</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kdy</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pro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zvládnutí</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rozpadu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partnerského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vztahu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potřebuje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individuálního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odbornou</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pomoc</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tuto</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je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schopen</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si</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vyhledat</a:t>
            </a:r>
            <a:endParaRPr lang="en-US" sz="1900" dirty="0">
              <a:solidFill>
                <a:prstClr val="black">
                  <a:hueOff val="0"/>
                  <a:satOff val="0"/>
                  <a:lumOff val="0"/>
                  <a:alphaOff val="0"/>
                </a:prstClr>
              </a:solidFill>
              <a:latin typeface="Calibri" panose="020F0502020204030204" pitchFamily="34" charset="0"/>
              <a:cs typeface="Calibri" panose="020F0502020204030204" pitchFamily="34" charset="0"/>
            </a:endParaRPr>
          </a:p>
          <a:p>
            <a:pPr marL="285750" indent="-228600" algn="l">
              <a:lnSpc>
                <a:spcPct val="110000"/>
              </a:lnSpc>
              <a:spcBef>
                <a:spcPts val="600"/>
              </a:spcBef>
              <a:buFont typeface="Arial" panose="020B0604020202020204" pitchFamily="34" charset="0"/>
              <a:buChar char="•"/>
            </a:pP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zohledňuje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názor</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r>
              <a:rPr lang="en-US" sz="1900" dirty="0" err="1">
                <a:solidFill>
                  <a:prstClr val="black">
                    <a:hueOff val="0"/>
                    <a:satOff val="0"/>
                    <a:lumOff val="0"/>
                    <a:alphaOff val="0"/>
                  </a:prstClr>
                </a:solidFill>
                <a:latin typeface="Calibri" panose="020F0502020204030204" pitchFamily="34" charset="0"/>
                <a:cs typeface="Calibri" panose="020F0502020204030204" pitchFamily="34" charset="0"/>
              </a:rPr>
              <a:t>dítěte</a:t>
            </a:r>
            <a:r>
              <a:rPr lang="en-US" sz="1900" dirty="0">
                <a:solidFill>
                  <a:prstClr val="black">
                    <a:hueOff val="0"/>
                    <a:satOff val="0"/>
                    <a:lumOff val="0"/>
                    <a:alphaOff val="0"/>
                  </a:prstClr>
                </a:solidFill>
                <a:latin typeface="Calibri" panose="020F0502020204030204" pitchFamily="34" charset="0"/>
                <a:cs typeface="Calibri" panose="020F0502020204030204" pitchFamily="34" charset="0"/>
              </a:rPr>
              <a:t>. </a:t>
            </a:r>
          </a:p>
          <a:p>
            <a:pPr indent="-228600" algn="l">
              <a:buFont typeface="Arial" panose="020B0604020202020204" pitchFamily="34" charset="0"/>
              <a:buChar char="•"/>
            </a:pPr>
            <a:endParaRPr lang="en-US" sz="600" dirty="0"/>
          </a:p>
        </p:txBody>
      </p:sp>
    </p:spTree>
    <p:extLst>
      <p:ext uri="{BB962C8B-B14F-4D97-AF65-F5344CB8AC3E}">
        <p14:creationId xmlns:p14="http://schemas.microsoft.com/office/powerpoint/2010/main" val="3823059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0" name="Rectangle 19">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C9543C5-662C-C5F1-617F-5AB2868D6674}"/>
              </a:ext>
            </a:extLst>
          </p:cNvPr>
          <p:cNvSpPr>
            <a:spLocks noGrp="1"/>
          </p:cNvSpPr>
          <p:nvPr>
            <p:ph type="ctrTitle"/>
          </p:nvPr>
        </p:nvSpPr>
        <p:spPr>
          <a:xfrm>
            <a:off x="601168" y="-80900"/>
            <a:ext cx="3132632" cy="4680583"/>
          </a:xfrm>
        </p:spPr>
        <p:txBody>
          <a:bodyPr vert="horz" lIns="91440" tIns="45720" rIns="91440" bIns="45720" rtlCol="0" anchor="ctr">
            <a:normAutofit/>
          </a:bodyPr>
          <a:lstStyle/>
          <a:p>
            <a:pPr algn="l"/>
            <a:r>
              <a:rPr lang="en-US" sz="4000" b="1" kern="1200" dirty="0" err="1">
                <a:solidFill>
                  <a:schemeClr val="tx1"/>
                </a:solidFill>
                <a:effectLst/>
                <a:latin typeface="+mj-lt"/>
                <a:ea typeface="+mj-ea"/>
                <a:cs typeface="+mj-cs"/>
              </a:rPr>
              <a:t>Narušené</a:t>
            </a:r>
            <a:r>
              <a:rPr lang="en-US" sz="4000" b="1" kern="1200" dirty="0">
                <a:solidFill>
                  <a:schemeClr val="tx1"/>
                </a:solidFill>
                <a:effectLst/>
                <a:latin typeface="+mj-lt"/>
                <a:ea typeface="+mj-ea"/>
                <a:cs typeface="+mj-cs"/>
              </a:rPr>
              <a:t> </a:t>
            </a:r>
            <a:r>
              <a:rPr lang="en-US" sz="4000" b="1" kern="1200" dirty="0" err="1">
                <a:solidFill>
                  <a:schemeClr val="tx1"/>
                </a:solidFill>
                <a:effectLst/>
                <a:latin typeface="+mj-lt"/>
                <a:ea typeface="+mj-ea"/>
                <a:cs typeface="+mj-cs"/>
              </a:rPr>
              <a:t>rodičovské</a:t>
            </a:r>
            <a:r>
              <a:rPr lang="en-US" sz="4000" b="1" kern="1200" dirty="0">
                <a:solidFill>
                  <a:schemeClr val="tx1"/>
                </a:solidFill>
                <a:effectLst/>
                <a:latin typeface="+mj-lt"/>
                <a:ea typeface="+mj-ea"/>
                <a:cs typeface="+mj-cs"/>
              </a:rPr>
              <a:t> </a:t>
            </a:r>
            <a:r>
              <a:rPr lang="en-US" sz="4000" b="1" kern="1200" dirty="0" err="1">
                <a:solidFill>
                  <a:schemeClr val="tx1"/>
                </a:solidFill>
                <a:effectLst/>
                <a:latin typeface="+mj-lt"/>
                <a:ea typeface="+mj-ea"/>
                <a:cs typeface="+mj-cs"/>
              </a:rPr>
              <a:t>kompetence</a:t>
            </a:r>
            <a:endParaRPr lang="en-US" sz="4000" b="1" kern="1200" dirty="0">
              <a:solidFill>
                <a:schemeClr val="tx1"/>
              </a:solidFill>
              <a:latin typeface="+mj-lt"/>
              <a:ea typeface="+mj-ea"/>
              <a:cs typeface="+mj-cs"/>
            </a:endParaRPr>
          </a:p>
        </p:txBody>
      </p:sp>
      <p:sp>
        <p:nvSpPr>
          <p:cNvPr id="3" name="Podnadpis 2">
            <a:extLst>
              <a:ext uri="{FF2B5EF4-FFF2-40B4-BE49-F238E27FC236}">
                <a16:creationId xmlns:a16="http://schemas.microsoft.com/office/drawing/2014/main" id="{951CBB18-D658-5CD0-1E9B-9C4D9D6CB8CC}"/>
              </a:ext>
            </a:extLst>
          </p:cNvPr>
          <p:cNvSpPr>
            <a:spLocks noGrp="1"/>
          </p:cNvSpPr>
          <p:nvPr>
            <p:ph type="subTitle" idx="1"/>
          </p:nvPr>
        </p:nvSpPr>
        <p:spPr>
          <a:xfrm>
            <a:off x="3553905" y="361951"/>
            <a:ext cx="8395145" cy="5864282"/>
          </a:xfrm>
        </p:spPr>
        <p:txBody>
          <a:bodyPr vert="horz" lIns="91440" tIns="45720" rIns="91440" bIns="45720" rtlCol="0" anchor="ctr">
            <a:normAutofit/>
          </a:bodyPr>
          <a:lstStyle/>
          <a:p>
            <a:pPr algn="l"/>
            <a:r>
              <a:rPr lang="cs-CZ" sz="2800" dirty="0">
                <a:effectLst/>
              </a:rPr>
              <a:t>Z</a:t>
            </a:r>
            <a:r>
              <a:rPr lang="en-US" sz="2800" dirty="0" err="1">
                <a:effectLst/>
              </a:rPr>
              <a:t>působují</a:t>
            </a:r>
            <a:r>
              <a:rPr lang="en-US" sz="2800" dirty="0">
                <a:effectLst/>
              </a:rPr>
              <a:t> </a:t>
            </a:r>
            <a:r>
              <a:rPr lang="en-US" sz="2800" dirty="0" err="1">
                <a:effectLst/>
              </a:rPr>
              <a:t>neschopnost</a:t>
            </a:r>
            <a:r>
              <a:rPr lang="en-US" sz="2800" dirty="0">
                <a:effectLst/>
              </a:rPr>
              <a:t> </a:t>
            </a:r>
            <a:r>
              <a:rPr lang="en-US" sz="2800" dirty="0" err="1">
                <a:effectLst/>
              </a:rPr>
              <a:t>uzavřít</a:t>
            </a:r>
            <a:r>
              <a:rPr lang="en-US" sz="2800" dirty="0">
                <a:effectLst/>
              </a:rPr>
              <a:t> a </a:t>
            </a:r>
            <a:r>
              <a:rPr lang="en-US" sz="2800" dirty="0" err="1">
                <a:effectLst/>
              </a:rPr>
              <a:t>realizovat</a:t>
            </a:r>
            <a:r>
              <a:rPr lang="en-US" sz="2800" dirty="0">
                <a:effectLst/>
              </a:rPr>
              <a:t> </a:t>
            </a:r>
            <a:r>
              <a:rPr lang="en-US" sz="2800" dirty="0" err="1">
                <a:effectLst/>
              </a:rPr>
              <a:t>dohodu</a:t>
            </a:r>
            <a:r>
              <a:rPr lang="en-US" sz="2800" dirty="0">
                <a:effectLst/>
              </a:rPr>
              <a:t> o </a:t>
            </a:r>
            <a:r>
              <a:rPr lang="cs-CZ" sz="2800" dirty="0">
                <a:effectLst/>
              </a:rPr>
              <a:t>   </a:t>
            </a:r>
            <a:r>
              <a:rPr lang="en-US" sz="2800" dirty="0" err="1">
                <a:effectLst/>
              </a:rPr>
              <a:t>úpravě</a:t>
            </a:r>
            <a:r>
              <a:rPr lang="en-US" sz="2800" dirty="0">
                <a:effectLst/>
              </a:rPr>
              <a:t> </a:t>
            </a:r>
            <a:r>
              <a:rPr lang="en-US" sz="2800" dirty="0" err="1">
                <a:effectLst/>
              </a:rPr>
              <a:t>poměrů</a:t>
            </a:r>
            <a:r>
              <a:rPr lang="en-US" sz="2800" dirty="0">
                <a:effectLst/>
              </a:rPr>
              <a:t> </a:t>
            </a:r>
            <a:r>
              <a:rPr lang="en-US" sz="2800" dirty="0" err="1">
                <a:effectLst/>
              </a:rPr>
              <a:t>dítěte</a:t>
            </a:r>
            <a:r>
              <a:rPr lang="en-US" sz="2800" dirty="0">
                <a:effectLst/>
              </a:rPr>
              <a:t>, resp. </a:t>
            </a:r>
            <a:r>
              <a:rPr lang="en-US" sz="2800" dirty="0" err="1">
                <a:effectLst/>
              </a:rPr>
              <a:t>naplňovat</a:t>
            </a:r>
            <a:r>
              <a:rPr lang="en-US" sz="2800" dirty="0">
                <a:effectLst/>
              </a:rPr>
              <a:t> </a:t>
            </a:r>
            <a:r>
              <a:rPr lang="en-US" sz="2800" dirty="0" err="1">
                <a:effectLst/>
              </a:rPr>
              <a:t>potřeby</a:t>
            </a:r>
            <a:r>
              <a:rPr lang="en-US" sz="2800" dirty="0">
                <a:effectLst/>
              </a:rPr>
              <a:t> </a:t>
            </a:r>
            <a:r>
              <a:rPr lang="en-US" sz="2800" dirty="0" err="1">
                <a:effectLst/>
              </a:rPr>
              <a:t>dítěte</a:t>
            </a:r>
            <a:r>
              <a:rPr lang="en-US" sz="2800" dirty="0">
                <a:effectLst/>
              </a:rPr>
              <a:t>. </a:t>
            </a:r>
          </a:p>
          <a:p>
            <a:pPr indent="-228600" algn="l">
              <a:buFont typeface="Arial" panose="020B0604020202020204" pitchFamily="34" charset="0"/>
              <a:buChar char="•"/>
            </a:pPr>
            <a:endParaRPr lang="en-US" sz="2600" dirty="0"/>
          </a:p>
          <a:p>
            <a:pPr indent="-228600" algn="l">
              <a:buFont typeface="Arial" panose="020B0604020202020204" pitchFamily="34" charset="0"/>
              <a:buChar char="•"/>
            </a:pPr>
            <a:r>
              <a:rPr lang="en-US" sz="2600" b="1" dirty="0">
                <a:effectLst/>
              </a:rPr>
              <a:t>K </a:t>
            </a:r>
            <a:r>
              <a:rPr lang="en-US" sz="2600" b="1" dirty="0" err="1">
                <a:effectLst/>
              </a:rPr>
              <a:t>narušení</a:t>
            </a:r>
            <a:r>
              <a:rPr lang="en-US" sz="2600" b="1" dirty="0">
                <a:effectLst/>
              </a:rPr>
              <a:t> </a:t>
            </a:r>
            <a:r>
              <a:rPr lang="en-US" sz="2600" b="1" dirty="0" err="1">
                <a:effectLst/>
              </a:rPr>
              <a:t>rodičovských</a:t>
            </a:r>
            <a:r>
              <a:rPr lang="en-US" sz="2600" b="1" dirty="0">
                <a:effectLst/>
              </a:rPr>
              <a:t> </a:t>
            </a:r>
            <a:r>
              <a:rPr lang="en-US" sz="2600" b="1" dirty="0" err="1">
                <a:effectLst/>
              </a:rPr>
              <a:t>kompetencí</a:t>
            </a:r>
            <a:r>
              <a:rPr lang="en-US" sz="2600" b="1" dirty="0">
                <a:effectLst/>
              </a:rPr>
              <a:t> </a:t>
            </a:r>
            <a:r>
              <a:rPr lang="en-US" sz="2600" b="1" dirty="0" err="1">
                <a:effectLst/>
              </a:rPr>
              <a:t>dochází</a:t>
            </a:r>
            <a:r>
              <a:rPr lang="en-US" sz="2600" b="1" dirty="0">
                <a:effectLst/>
              </a:rPr>
              <a:t> v </a:t>
            </a:r>
            <a:r>
              <a:rPr lang="en-US" sz="2600" b="1" dirty="0" err="1">
                <a:effectLst/>
              </a:rPr>
              <a:t>případě</a:t>
            </a:r>
            <a:r>
              <a:rPr lang="en-US" sz="2600" b="1" dirty="0">
                <a:effectLst/>
              </a:rPr>
              <a:t>:</a:t>
            </a:r>
          </a:p>
          <a:p>
            <a:pPr marL="514350" indent="-457200" algn="l">
              <a:buFont typeface="Wingdings" panose="05000000000000000000" pitchFamily="2" charset="2"/>
              <a:buChar char="ü"/>
            </a:pPr>
            <a:r>
              <a:rPr lang="en-US" sz="2600" dirty="0">
                <a:effectLst/>
              </a:rPr>
              <a:t> </a:t>
            </a:r>
            <a:r>
              <a:rPr lang="en-US" sz="2600" dirty="0" err="1">
                <a:effectLst/>
              </a:rPr>
              <a:t>vysoce</a:t>
            </a:r>
            <a:r>
              <a:rPr lang="en-US" sz="2600" dirty="0">
                <a:effectLst/>
              </a:rPr>
              <a:t> </a:t>
            </a:r>
            <a:r>
              <a:rPr lang="en-US" sz="2600" dirty="0" err="1">
                <a:effectLst/>
              </a:rPr>
              <a:t>konfliktního</a:t>
            </a:r>
            <a:r>
              <a:rPr lang="en-US" sz="2600" dirty="0">
                <a:effectLst/>
              </a:rPr>
              <a:t> </a:t>
            </a:r>
            <a:r>
              <a:rPr lang="en-US" sz="2600" dirty="0" err="1">
                <a:effectLst/>
              </a:rPr>
              <a:t>rozvodu</a:t>
            </a:r>
            <a:r>
              <a:rPr lang="en-US" sz="2600" dirty="0">
                <a:effectLst/>
              </a:rPr>
              <a:t>/</a:t>
            </a:r>
            <a:r>
              <a:rPr lang="en-US" sz="2600" dirty="0" err="1">
                <a:effectLst/>
              </a:rPr>
              <a:t>rozchodu</a:t>
            </a:r>
            <a:r>
              <a:rPr lang="en-US" sz="2600" dirty="0">
                <a:effectLst/>
              </a:rPr>
              <a:t> </a:t>
            </a:r>
            <a:r>
              <a:rPr lang="en-US" sz="2600" dirty="0" err="1">
                <a:effectLst/>
              </a:rPr>
              <a:t>rodičů</a:t>
            </a:r>
            <a:r>
              <a:rPr lang="en-US" sz="2600" dirty="0">
                <a:effectLst/>
              </a:rPr>
              <a:t> (v </a:t>
            </a:r>
            <a:r>
              <a:rPr lang="en-US" sz="2600" dirty="0" err="1">
                <a:effectLst/>
              </a:rPr>
              <a:t>případech</a:t>
            </a:r>
            <a:r>
              <a:rPr lang="en-US" sz="2600" dirty="0">
                <a:effectLst/>
              </a:rPr>
              <a:t>, </a:t>
            </a:r>
            <a:r>
              <a:rPr lang="en-US" sz="2600" dirty="0" err="1">
                <a:effectLst/>
              </a:rPr>
              <a:t>ve</a:t>
            </a:r>
            <a:r>
              <a:rPr lang="en-US" sz="2600" dirty="0">
                <a:effectLst/>
              </a:rPr>
              <a:t> </a:t>
            </a:r>
            <a:r>
              <a:rPr lang="en-US" sz="2600" dirty="0" err="1">
                <a:effectLst/>
              </a:rPr>
              <a:t>kterých</a:t>
            </a:r>
            <a:r>
              <a:rPr lang="en-US" sz="2600" dirty="0">
                <a:effectLst/>
              </a:rPr>
              <a:t> </a:t>
            </a:r>
            <a:r>
              <a:rPr lang="en-US" sz="2600" dirty="0" err="1">
                <a:effectLst/>
              </a:rPr>
              <a:t>rodiče</a:t>
            </a:r>
            <a:r>
              <a:rPr lang="en-US" sz="2600" dirty="0">
                <a:effectLst/>
              </a:rPr>
              <a:t> </a:t>
            </a:r>
            <a:r>
              <a:rPr lang="en-US" sz="2600" dirty="0" err="1">
                <a:effectLst/>
              </a:rPr>
              <a:t>nejsou</a:t>
            </a:r>
            <a:r>
              <a:rPr lang="en-US" sz="2600" dirty="0">
                <a:effectLst/>
              </a:rPr>
              <a:t> </a:t>
            </a:r>
            <a:r>
              <a:rPr lang="en-US" sz="2600" dirty="0" err="1">
                <a:effectLst/>
              </a:rPr>
              <a:t>schopni</a:t>
            </a:r>
            <a:r>
              <a:rPr lang="en-US" sz="2600" dirty="0">
                <a:effectLst/>
              </a:rPr>
              <a:t> </a:t>
            </a:r>
            <a:r>
              <a:rPr lang="en-US" sz="2600" dirty="0" err="1">
                <a:effectLst/>
              </a:rPr>
              <a:t>anebo</a:t>
            </a:r>
            <a:r>
              <a:rPr lang="en-US" sz="2600" dirty="0">
                <a:effectLst/>
              </a:rPr>
              <a:t> </a:t>
            </a:r>
            <a:r>
              <a:rPr lang="en-US" sz="2600" dirty="0" err="1">
                <a:effectLst/>
              </a:rPr>
              <a:t>ochotni</a:t>
            </a:r>
            <a:r>
              <a:rPr lang="en-US" sz="2600" dirty="0">
                <a:effectLst/>
              </a:rPr>
              <a:t> </a:t>
            </a:r>
            <a:r>
              <a:rPr lang="en-US" sz="2600" dirty="0" err="1">
                <a:effectLst/>
              </a:rPr>
              <a:t>překonat</a:t>
            </a:r>
            <a:r>
              <a:rPr lang="en-US" sz="2600" dirty="0">
                <a:effectLst/>
              </a:rPr>
              <a:t> </a:t>
            </a:r>
            <a:r>
              <a:rPr lang="en-US" sz="2600" dirty="0" err="1">
                <a:effectLst/>
              </a:rPr>
              <a:t>obtíže</a:t>
            </a:r>
            <a:r>
              <a:rPr lang="en-US" sz="2600" dirty="0">
                <a:effectLst/>
              </a:rPr>
              <a:t> </a:t>
            </a:r>
            <a:r>
              <a:rPr lang="en-US" sz="2600" dirty="0" err="1">
                <a:effectLst/>
              </a:rPr>
              <a:t>související</a:t>
            </a:r>
            <a:r>
              <a:rPr lang="en-US" sz="2600" dirty="0">
                <a:effectLst/>
              </a:rPr>
              <a:t> s </a:t>
            </a:r>
            <a:r>
              <a:rPr lang="en-US" sz="2600" dirty="0" err="1">
                <a:effectLst/>
              </a:rPr>
              <a:t>ukončením</a:t>
            </a:r>
            <a:r>
              <a:rPr lang="en-US" sz="2600" dirty="0">
                <a:effectLst/>
              </a:rPr>
              <a:t> </a:t>
            </a:r>
            <a:r>
              <a:rPr lang="en-US" sz="2600" dirty="0" err="1">
                <a:effectLst/>
              </a:rPr>
              <a:t>jejich</a:t>
            </a:r>
            <a:r>
              <a:rPr lang="en-US" sz="2600" dirty="0">
                <a:effectLst/>
              </a:rPr>
              <a:t> </a:t>
            </a:r>
            <a:r>
              <a:rPr lang="en-US" sz="2600" dirty="0" err="1">
                <a:effectLst/>
              </a:rPr>
              <a:t>společného</a:t>
            </a:r>
            <a:r>
              <a:rPr lang="en-US" sz="2600" dirty="0">
                <a:effectLst/>
              </a:rPr>
              <a:t> </a:t>
            </a:r>
            <a:r>
              <a:rPr lang="en-US" sz="2600" dirty="0" err="1">
                <a:effectLst/>
              </a:rPr>
              <a:t>soužití</a:t>
            </a:r>
            <a:r>
              <a:rPr lang="en-US" sz="2600" dirty="0">
                <a:effectLst/>
              </a:rPr>
              <a:t> a </a:t>
            </a:r>
            <a:r>
              <a:rPr lang="en-US" sz="2600" dirty="0" err="1">
                <a:effectLst/>
              </a:rPr>
              <a:t>zároveň</a:t>
            </a:r>
            <a:r>
              <a:rPr lang="en-US" sz="2600" dirty="0">
                <a:effectLst/>
              </a:rPr>
              <a:t> do </a:t>
            </a:r>
            <a:r>
              <a:rPr lang="en-US" sz="2600" dirty="0" err="1">
                <a:effectLst/>
              </a:rPr>
              <a:t>svých</a:t>
            </a:r>
            <a:r>
              <a:rPr lang="en-US" sz="2600" dirty="0">
                <a:effectLst/>
              </a:rPr>
              <a:t> </a:t>
            </a:r>
            <a:r>
              <a:rPr lang="en-US" sz="2600" dirty="0" err="1">
                <a:effectLst/>
              </a:rPr>
              <a:t>bojů</a:t>
            </a:r>
            <a:r>
              <a:rPr lang="en-US" sz="2600" dirty="0">
                <a:effectLst/>
              </a:rPr>
              <a:t> </a:t>
            </a:r>
            <a:r>
              <a:rPr lang="en-US" sz="2600" dirty="0" err="1">
                <a:effectLst/>
              </a:rPr>
              <a:t>vtahují</a:t>
            </a:r>
            <a:r>
              <a:rPr lang="en-US" sz="2600" dirty="0">
                <a:effectLst/>
              </a:rPr>
              <a:t> </a:t>
            </a:r>
            <a:r>
              <a:rPr lang="en-US" sz="2600" dirty="0" err="1">
                <a:effectLst/>
              </a:rPr>
              <a:t>dítě</a:t>
            </a:r>
            <a:r>
              <a:rPr lang="en-US" sz="2600" dirty="0">
                <a:effectLst/>
              </a:rPr>
              <a:t>)</a:t>
            </a:r>
          </a:p>
          <a:p>
            <a:pPr marL="514350" indent="-457200" algn="l">
              <a:buFont typeface="Wingdings" panose="05000000000000000000" pitchFamily="2" charset="2"/>
              <a:buChar char="ü"/>
            </a:pPr>
            <a:r>
              <a:rPr lang="en-US" sz="2600" dirty="0" err="1">
                <a:effectLst/>
              </a:rPr>
              <a:t>domácího</a:t>
            </a:r>
            <a:r>
              <a:rPr lang="en-US" sz="2600" dirty="0">
                <a:effectLst/>
              </a:rPr>
              <a:t> </a:t>
            </a:r>
            <a:r>
              <a:rPr lang="en-US" sz="2600" dirty="0" err="1">
                <a:effectLst/>
              </a:rPr>
              <a:t>násilí</a:t>
            </a:r>
            <a:r>
              <a:rPr lang="en-US" sz="2600" dirty="0">
                <a:effectLst/>
              </a:rPr>
              <a:t> </a:t>
            </a:r>
          </a:p>
          <a:p>
            <a:pPr marL="514350" indent="-457200" algn="l">
              <a:buFont typeface="Wingdings" panose="05000000000000000000" pitchFamily="2" charset="2"/>
              <a:buChar char="ü"/>
            </a:pPr>
            <a:r>
              <a:rPr lang="en-US" sz="2600" dirty="0" err="1">
                <a:effectLst/>
              </a:rPr>
              <a:t>závislosti</a:t>
            </a:r>
            <a:r>
              <a:rPr lang="en-US" sz="2600" dirty="0">
                <a:effectLst/>
              </a:rPr>
              <a:t> </a:t>
            </a:r>
            <a:r>
              <a:rPr lang="en-US" sz="2600" dirty="0" err="1">
                <a:effectLst/>
              </a:rPr>
              <a:t>na</a:t>
            </a:r>
            <a:r>
              <a:rPr lang="en-US" sz="2600" dirty="0">
                <a:effectLst/>
              </a:rPr>
              <a:t> </a:t>
            </a:r>
            <a:r>
              <a:rPr lang="en-US" sz="2600" dirty="0" err="1">
                <a:effectLst/>
              </a:rPr>
              <a:t>návykových</a:t>
            </a:r>
            <a:r>
              <a:rPr lang="en-US" sz="2600" dirty="0">
                <a:effectLst/>
              </a:rPr>
              <a:t> </a:t>
            </a:r>
            <a:r>
              <a:rPr lang="en-US" sz="2600" dirty="0" err="1">
                <a:effectLst/>
              </a:rPr>
              <a:t>látkách</a:t>
            </a:r>
            <a:r>
              <a:rPr lang="en-US" sz="2600" dirty="0">
                <a:effectLst/>
              </a:rPr>
              <a:t> a </a:t>
            </a:r>
            <a:r>
              <a:rPr lang="en-US" sz="2600" dirty="0" err="1">
                <a:effectLst/>
              </a:rPr>
              <a:t>alkoholu</a:t>
            </a:r>
            <a:endParaRPr lang="en-US" sz="2600" dirty="0"/>
          </a:p>
          <a:p>
            <a:pPr marL="514350" indent="-457200" algn="l">
              <a:buFont typeface="Wingdings" panose="05000000000000000000" pitchFamily="2" charset="2"/>
              <a:buChar char="ü"/>
            </a:pPr>
            <a:r>
              <a:rPr lang="en-US" sz="2600" dirty="0" err="1"/>
              <a:t>některých</a:t>
            </a:r>
            <a:r>
              <a:rPr lang="en-US" sz="2600" dirty="0"/>
              <a:t> </a:t>
            </a:r>
            <a:r>
              <a:rPr lang="en-US" sz="2600" dirty="0" err="1"/>
              <a:t>duševních</a:t>
            </a:r>
            <a:r>
              <a:rPr lang="en-US" sz="2600" dirty="0"/>
              <a:t> </a:t>
            </a:r>
            <a:r>
              <a:rPr lang="en-US" sz="2600" dirty="0" err="1"/>
              <a:t>poruch</a:t>
            </a:r>
            <a:endParaRPr lang="en-US" sz="2600" dirty="0">
              <a:effectLst/>
            </a:endParaRP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191807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1">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3">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33" name="Rectangle 24">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4" name="Rectangle 27">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D8AE502-70E4-7753-FE39-48DC6AED8C7B}"/>
              </a:ext>
            </a:extLst>
          </p:cNvPr>
          <p:cNvSpPr>
            <a:spLocks noGrp="1"/>
          </p:cNvSpPr>
          <p:nvPr>
            <p:ph type="title"/>
          </p:nvPr>
        </p:nvSpPr>
        <p:spPr>
          <a:xfrm>
            <a:off x="58242" y="392203"/>
            <a:ext cx="10110129" cy="474572"/>
          </a:xfrm>
        </p:spPr>
        <p:txBody>
          <a:bodyPr anchor="ctr">
            <a:noAutofit/>
          </a:bodyPr>
          <a:lstStyle/>
          <a:p>
            <a:r>
              <a:rPr lang="cs-CZ" sz="4000" b="1" dirty="0">
                <a:effectLst/>
                <a:latin typeface="Calibri" panose="020F0502020204030204" pitchFamily="34" charset="0"/>
                <a:ea typeface="Calibri" panose="020F0502020204030204" pitchFamily="34" charset="0"/>
                <a:cs typeface="Calibri" panose="020F0502020204030204" pitchFamily="34" charset="0"/>
              </a:rPr>
              <a:t>Narušené rodičovské kompetence se projevují: </a:t>
            </a:r>
            <a:br>
              <a:rPr lang="cs-CZ" sz="4000" dirty="0">
                <a:effectLst/>
                <a:latin typeface="Garamond" panose="02020404030301010803" pitchFamily="18" charset="0"/>
                <a:ea typeface="Calibri" panose="020F0502020204030204" pitchFamily="34" charset="0"/>
                <a:cs typeface="Times New Roman" panose="02020603050405020304" pitchFamily="18" charset="0"/>
              </a:rPr>
            </a:br>
            <a:endParaRPr lang="cs-CZ" sz="4000" dirty="0"/>
          </a:p>
        </p:txBody>
      </p:sp>
      <p:sp>
        <p:nvSpPr>
          <p:cNvPr id="3" name="Zástupný obsah 2">
            <a:extLst>
              <a:ext uri="{FF2B5EF4-FFF2-40B4-BE49-F238E27FC236}">
                <a16:creationId xmlns:a16="http://schemas.microsoft.com/office/drawing/2014/main" id="{1649EA01-460B-522F-A9F6-D360593818B5}"/>
              </a:ext>
            </a:extLst>
          </p:cNvPr>
          <p:cNvSpPr>
            <a:spLocks noGrp="1"/>
          </p:cNvSpPr>
          <p:nvPr>
            <p:ph idx="1"/>
          </p:nvPr>
        </p:nvSpPr>
        <p:spPr>
          <a:xfrm>
            <a:off x="301661" y="473828"/>
            <a:ext cx="11880222" cy="6304043"/>
          </a:xfrm>
        </p:spPr>
        <p:txBody>
          <a:bodyPr anchor="ctr">
            <a:noAutofit/>
          </a:bodyPr>
          <a:lstStyle/>
          <a:p>
            <a:pPr algn="just">
              <a:spcBef>
                <a:spcPts val="400"/>
              </a:spcBef>
              <a:spcAft>
                <a:spcPts val="800"/>
              </a:spcAft>
              <a:buClr>
                <a:schemeClr val="accent5">
                  <a:lumMod val="75000"/>
                </a:schemeClr>
              </a:buClr>
            </a:pPr>
            <a:r>
              <a:rPr lang="cs-CZ" sz="1800" dirty="0">
                <a:latin typeface="Calibri" panose="020F0502020204030204" pitchFamily="34" charset="0"/>
                <a:cs typeface="Calibri" panose="020F0502020204030204" pitchFamily="34" charset="0"/>
              </a:rPr>
              <a:t>deeskalace konfliktu nelze dosáhnout zásahy odborníků (po edukaci, mediaci ani za ingerence jiné odborné pomoci nejsou rodiče schopni anebo ochotni nahlížet na situaci optikou dítěte a naplňovat jeho potřeby)</a:t>
            </a:r>
          </a:p>
          <a:p>
            <a:pPr algn="just">
              <a:spcBef>
                <a:spcPts val="400"/>
              </a:spcBef>
              <a:spcAft>
                <a:spcPts val="800"/>
              </a:spcAft>
              <a:buClr>
                <a:schemeClr val="accent5">
                  <a:lumMod val="75000"/>
                </a:schemeClr>
              </a:buClr>
            </a:pPr>
            <a:r>
              <a:rPr lang="cs-CZ" sz="1800" dirty="0">
                <a:latin typeface="Calibri" panose="020F0502020204030204" pitchFamily="34" charset="0"/>
                <a:cs typeface="Calibri" panose="020F0502020204030204" pitchFamily="34" charset="0"/>
              </a:rPr>
              <a:t>v rámci soudního řízení rodiče využívají agresivních procesních strategií (opakované podávání stále dalších a dalších návrhů, rodiče zpochybňují odbornost a doporučení odborníků, s nimiž přicházejí do styku)</a:t>
            </a:r>
          </a:p>
          <a:p>
            <a:pPr algn="just">
              <a:spcBef>
                <a:spcPts val="0"/>
              </a:spcBef>
              <a:spcAft>
                <a:spcPts val="800"/>
              </a:spcAft>
              <a:buClr>
                <a:schemeClr val="accent5">
                  <a:lumMod val="75000"/>
                </a:schemeClr>
              </a:buClr>
            </a:pPr>
            <a:r>
              <a:rPr lang="cs-CZ" sz="1800" dirty="0">
                <a:latin typeface="Calibri" panose="020F0502020204030204" pitchFamily="34" charset="0"/>
                <a:cs typeface="Calibri" panose="020F0502020204030204" pitchFamily="34" charset="0"/>
              </a:rPr>
              <a:t>rodiče utvářejí útočně – obranné šiky ze svých podporovatelů, zapojují do nich autority jako učitele, lékaře, psychology, policisty apod., po kterých požadují dobrozdání</a:t>
            </a:r>
          </a:p>
          <a:p>
            <a:pPr algn="just">
              <a:spcBef>
                <a:spcPts val="400"/>
              </a:spcBef>
              <a:spcAft>
                <a:spcPts val="800"/>
              </a:spcAft>
              <a:buClr>
                <a:schemeClr val="accent5">
                  <a:lumMod val="75000"/>
                </a:schemeClr>
              </a:buClr>
            </a:pPr>
            <a:r>
              <a:rPr lang="cs-CZ" sz="1800" dirty="0">
                <a:latin typeface="Calibri" panose="020F0502020204030204" pitchFamily="34" charset="0"/>
                <a:cs typeface="Calibri" panose="020F0502020204030204" pitchFamily="34" charset="0"/>
              </a:rPr>
              <a:t>rodičovské obstrukce – soubor názorů a chování, které brání větší angažovanosti druhého rodiče v péči o dítě (zpochybňování rodičovských kompetencí druhého rodiče; snaha o omezení kontaktu dítěte s druhým rodičem; protiprávní změna bydliště dítěte; upozorňování nebo zveličování obtíží, které má dítě po kontaktu s druhým rodičem; plánování pro dítě zajímavých aktivit na dobu, kdy má být dítě s druhým rodičem; demotivování dítěte ke kontaktu s druhým rodičem; falešné obviňování druhého rodiče z násilí nebo nevhodného chování vůči dítěti nebo druhému rodiči; snaha řídit život dítěte i v době, kdy je dítě u druhého rodiče; narušování společně tráveného času dítěte u druhého rodiče)</a:t>
            </a:r>
          </a:p>
          <a:p>
            <a:pPr algn="just">
              <a:spcBef>
                <a:spcPts val="400"/>
              </a:spcBef>
              <a:spcAft>
                <a:spcPts val="800"/>
              </a:spcAft>
              <a:buClr>
                <a:schemeClr val="accent5">
                  <a:lumMod val="75000"/>
                </a:schemeClr>
              </a:buClr>
            </a:pPr>
            <a:r>
              <a:rPr lang="cs-CZ" sz="1800" dirty="0">
                <a:latin typeface="Calibri" panose="020F0502020204030204" pitchFamily="34" charset="0"/>
                <a:cs typeface="Calibri" panose="020F0502020204030204" pitchFamily="34" charset="0"/>
              </a:rPr>
              <a:t>odmítání komunikace s druhým rodičem (nepředávání informací o dítěti) </a:t>
            </a:r>
          </a:p>
          <a:p>
            <a:pPr algn="just">
              <a:spcBef>
                <a:spcPts val="400"/>
              </a:spcBef>
              <a:spcAft>
                <a:spcPts val="800"/>
              </a:spcAft>
              <a:buClr>
                <a:schemeClr val="accent5">
                  <a:lumMod val="75000"/>
                </a:schemeClr>
              </a:buClr>
            </a:pPr>
            <a:r>
              <a:rPr lang="cs-CZ" sz="1800" dirty="0">
                <a:latin typeface="Calibri" panose="020F0502020204030204" pitchFamily="34" charset="0"/>
                <a:cs typeface="Calibri" panose="020F0502020204030204" pitchFamily="34" charset="0"/>
              </a:rPr>
              <a:t>neschopnost flexibility, je-li v zájmu dítěte třeba změnit dohodnutý nebo soudem upravený režim péče nebo styku</a:t>
            </a:r>
          </a:p>
          <a:p>
            <a:pPr algn="just">
              <a:spcBef>
                <a:spcPts val="400"/>
              </a:spcBef>
              <a:buClr>
                <a:schemeClr val="accent5">
                  <a:lumMod val="75000"/>
                </a:schemeClr>
              </a:buClr>
            </a:pPr>
            <a:r>
              <a:rPr lang="cs-CZ" sz="1800" dirty="0">
                <a:latin typeface="Calibri" panose="020F0502020204030204" pitchFamily="34" charset="0"/>
                <a:cs typeface="Calibri" panose="020F0502020204030204" pitchFamily="34" charset="0"/>
              </a:rPr>
              <a:t>v chování rodiče jsou patrny prvky emočního týrání dítěte (vystavování dítěte konfliktu loajality např. negativním vyjadřováním se o druhém rodiči v přítomnosti dítěte a zpochybňování jeho rodičovských kompetencí; vyslýchání dítěte po kontaktu s druhým rodičem; začleňování dítěte do útočně – obranných šiků; vzbuzování pocitu viny, smutku a strachu u dítěte, pokud odchází k druhému rodiči nebo mu projevuje náklonost; eskalace konfliktních situací a následné pořizování zvukových nebo obrazových záznamů s reakcemi dítěte; dítěti rodič neumožní ponechat si u sebe věci, které pořídil pro dítě druhý rodič – dárky, převlékání oblečení při předávání dítěte)</a:t>
            </a:r>
          </a:p>
        </p:txBody>
      </p:sp>
    </p:spTree>
    <p:extLst>
      <p:ext uri="{BB962C8B-B14F-4D97-AF65-F5344CB8AC3E}">
        <p14:creationId xmlns:p14="http://schemas.microsoft.com/office/powerpoint/2010/main" val="506708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BE90B0E-93BA-2BBD-6525-2764638D9FA7}"/>
              </a:ext>
            </a:extLst>
          </p:cNvPr>
          <p:cNvSpPr>
            <a:spLocks noGrp="1"/>
          </p:cNvSpPr>
          <p:nvPr>
            <p:ph type="title"/>
          </p:nvPr>
        </p:nvSpPr>
        <p:spPr>
          <a:xfrm>
            <a:off x="757084" y="776748"/>
            <a:ext cx="10404251" cy="435857"/>
          </a:xfrm>
        </p:spPr>
        <p:txBody>
          <a:bodyPr anchor="ctr">
            <a:normAutofit fontScale="90000"/>
          </a:bodyPr>
          <a:lstStyle/>
          <a:p>
            <a:pPr>
              <a:spcAft>
                <a:spcPts val="600"/>
              </a:spcAft>
            </a:pPr>
            <a:br>
              <a:rPr lang="cs-CZ" sz="2300" b="1" dirty="0">
                <a:effectLst/>
                <a:latin typeface="Garamond" panose="02020404030301010803" pitchFamily="18" charset="0"/>
                <a:ea typeface="Calibri" panose="020F0502020204030204" pitchFamily="34" charset="0"/>
                <a:cs typeface="Times New Roman" panose="02020603050405020304" pitchFamily="18" charset="0"/>
              </a:rPr>
            </a:br>
            <a:r>
              <a:rPr lang="cs-CZ" sz="2300" b="1" dirty="0">
                <a:effectLst/>
                <a:latin typeface="Garamond" panose="02020404030301010803" pitchFamily="18" charset="0"/>
                <a:ea typeface="Calibri" panose="020F0502020204030204" pitchFamily="34" charset="0"/>
                <a:cs typeface="Times New Roman" panose="02020603050405020304" pitchFamily="18" charset="0"/>
              </a:rPr>
              <a:t>      </a:t>
            </a:r>
            <a:r>
              <a:rPr lang="cs-CZ" sz="3100" b="1" dirty="0">
                <a:latin typeface="Calibri" panose="020F0502020204030204" pitchFamily="34" charset="0"/>
                <a:cs typeface="Calibri" panose="020F0502020204030204" pitchFamily="34" charset="0"/>
              </a:rPr>
              <a:t>Dopady narušených rodičovských kompetencí na dítě:</a:t>
            </a:r>
            <a:br>
              <a:rPr lang="cs-CZ" sz="3100" b="1" dirty="0">
                <a:effectLst/>
                <a:latin typeface="Garamond" panose="02020404030301010803" pitchFamily="18" charset="0"/>
                <a:ea typeface="Calibri" panose="020F0502020204030204" pitchFamily="34" charset="0"/>
                <a:cs typeface="Times New Roman" panose="02020603050405020304" pitchFamily="18" charset="0"/>
              </a:rPr>
            </a:br>
            <a:endParaRPr lang="cs-CZ" sz="3100" b="1" dirty="0"/>
          </a:p>
        </p:txBody>
      </p:sp>
      <p:sp>
        <p:nvSpPr>
          <p:cNvPr id="3" name="Zástupný obsah 2">
            <a:extLst>
              <a:ext uri="{FF2B5EF4-FFF2-40B4-BE49-F238E27FC236}">
                <a16:creationId xmlns:a16="http://schemas.microsoft.com/office/drawing/2014/main" id="{D8EA59DE-51B2-A9C7-C978-EBBC38F084BF}"/>
              </a:ext>
            </a:extLst>
          </p:cNvPr>
          <p:cNvSpPr>
            <a:spLocks noGrp="1"/>
          </p:cNvSpPr>
          <p:nvPr>
            <p:ph idx="1"/>
          </p:nvPr>
        </p:nvSpPr>
        <p:spPr>
          <a:xfrm>
            <a:off x="1219199" y="1212606"/>
            <a:ext cx="9942135" cy="4716246"/>
          </a:xfrm>
        </p:spPr>
        <p:txBody>
          <a:bodyPr anchor="t">
            <a:normAutofit lnSpcReduction="10000"/>
          </a:bodyPr>
          <a:lstStyle/>
          <a:p>
            <a:pPr>
              <a:spcAft>
                <a:spcPts val="600"/>
              </a:spcAft>
            </a:pPr>
            <a:r>
              <a:rPr lang="cs-CZ" sz="2400" dirty="0">
                <a:effectLst/>
                <a:ea typeface="Calibri" panose="020F0502020204030204" pitchFamily="34" charset="0"/>
                <a:cs typeface="Times New Roman" panose="02020603050405020304" pitchFamily="18" charset="0"/>
              </a:rPr>
              <a:t>zvýšený výskyt duševních potíží (4x až 5x větší pravděpodobnost výskytu emocionálních a behaviorálních problémů s klinicky významnými příznaky)</a:t>
            </a:r>
          </a:p>
          <a:p>
            <a:pPr>
              <a:spcAft>
                <a:spcPts val="800"/>
              </a:spcAft>
            </a:pPr>
            <a:r>
              <a:rPr lang="cs-CZ" sz="2400" dirty="0">
                <a:effectLst/>
                <a:ea typeface="Calibri" panose="020F0502020204030204" pitchFamily="34" charset="0"/>
                <a:cs typeface="Times New Roman" panose="02020603050405020304" pitchFamily="18" charset="0"/>
              </a:rPr>
              <a:t>psychické potíže (úzkost, deprese, posttraumatický stres, agresivita)</a:t>
            </a:r>
          </a:p>
          <a:p>
            <a:pPr>
              <a:spcAft>
                <a:spcPts val="800"/>
              </a:spcAft>
            </a:pPr>
            <a:r>
              <a:rPr lang="cs-CZ" sz="2400" dirty="0">
                <a:effectLst/>
                <a:ea typeface="Calibri" panose="020F0502020204030204" pitchFamily="34" charset="0"/>
                <a:cs typeface="Times New Roman" panose="02020603050405020304" pitchFamily="18" charset="0"/>
              </a:rPr>
              <a:t>sebepoškozování, útěky z domova, snaha se co nejdříve osamostatnit (předčasné opuštění vzdělávacího procesu)</a:t>
            </a:r>
          </a:p>
          <a:p>
            <a:pPr>
              <a:spcAft>
                <a:spcPts val="800"/>
              </a:spcAft>
            </a:pPr>
            <a:r>
              <a:rPr lang="cs-CZ" sz="2400" dirty="0">
                <a:effectLst/>
                <a:ea typeface="Calibri" panose="020F0502020204030204" pitchFamily="34" charset="0"/>
                <a:cs typeface="Times New Roman" panose="02020603050405020304" pitchFamily="18" charset="0"/>
              </a:rPr>
              <a:t>problémová sociální adaptace, navazování vztahů a schopnost udržet funkční vztah a rodinu</a:t>
            </a:r>
          </a:p>
          <a:p>
            <a:pPr marL="0" indent="0">
              <a:spcAft>
                <a:spcPts val="800"/>
              </a:spcAft>
              <a:buNone/>
            </a:pPr>
            <a:r>
              <a:rPr lang="cs-CZ" sz="2400" dirty="0">
                <a:ea typeface="Calibri" panose="020F0502020204030204" pitchFamily="34" charset="0"/>
                <a:cs typeface="Times New Roman" panose="02020603050405020304" pitchFamily="18" charset="0"/>
              </a:rPr>
              <a:t>Narušené rodičovské kompetence ohrožují naplňování základních potřeb dítěte mít a rozvíjet vztahy s oběma svými rodiči a proto musí být při úpravě poměrů dítěte zohledněny, a to buď v rozsahu péče takového rodiče nebo v zásahu do jeho rodičovské odpovědnosti. Zároveň soudy nesmí připustit vyloučení (dostatečně kompetentního) rodiče ze života dítěte.</a:t>
            </a:r>
            <a:endParaRPr lang="cs-CZ" sz="2400" dirty="0">
              <a:effectLst/>
              <a:ea typeface="Calibri" panose="020F0502020204030204" pitchFamily="34" charset="0"/>
              <a:cs typeface="Times New Roman" panose="02020603050405020304" pitchFamily="18" charset="0"/>
            </a:endParaRPr>
          </a:p>
          <a:p>
            <a:pPr>
              <a:spcAft>
                <a:spcPts val="800"/>
              </a:spcAft>
            </a:pPr>
            <a:endParaRPr lang="cs-CZ" sz="2400" dirty="0">
              <a:effectLst/>
              <a:ea typeface="Calibri" panose="020F0502020204030204" pitchFamily="34" charset="0"/>
              <a:cs typeface="Times New Roman" panose="02020603050405020304" pitchFamily="18" charset="0"/>
            </a:endParaRPr>
          </a:p>
          <a:p>
            <a:endParaRPr lang="cs-CZ" sz="2000" dirty="0"/>
          </a:p>
        </p:txBody>
      </p:sp>
    </p:spTree>
    <p:extLst>
      <p:ext uri="{BB962C8B-B14F-4D97-AF65-F5344CB8AC3E}">
        <p14:creationId xmlns:p14="http://schemas.microsoft.com/office/powerpoint/2010/main" val="1757808928"/>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2784</TotalTime>
  <Words>7072</Words>
  <Application>Microsoft Office PowerPoint</Application>
  <PresentationFormat>Širokoúhlá obrazovka</PresentationFormat>
  <Paragraphs>346</Paragraphs>
  <Slides>47</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47</vt:i4>
      </vt:variant>
    </vt:vector>
  </HeadingPairs>
  <TitlesOfParts>
    <vt:vector size="54" baseType="lpstr">
      <vt:lpstr>Aptos</vt:lpstr>
      <vt:lpstr>Arial</vt:lpstr>
      <vt:lpstr>Calibri</vt:lpstr>
      <vt:lpstr>Calibri Light</vt:lpstr>
      <vt:lpstr>Garamond</vt:lpstr>
      <vt:lpstr>Wingdings</vt:lpstr>
      <vt:lpstr>Office Theme</vt:lpstr>
      <vt:lpstr>Edukační seminář pro rodiče</vt:lpstr>
      <vt:lpstr>DÍTĚ je při rozvodu/rozchodu to NEJDŮLEŽITĚJŠÍ hledisko </vt:lpstr>
      <vt:lpstr>Právní informace </vt:lpstr>
      <vt:lpstr>Soudní rozhodování v souladu s potřebami dítěte </vt:lpstr>
      <vt:lpstr>Rodičovské kompetence</vt:lpstr>
      <vt:lpstr>      Dostatečně kompetentní rodič je:</vt:lpstr>
      <vt:lpstr>Narušené rodičovské kompetence</vt:lpstr>
      <vt:lpstr>Narušené rodičovské kompetence se projevují:  </vt:lpstr>
      <vt:lpstr>       Dopady narušených rodičovských kompetencí na dítě: </vt:lpstr>
      <vt:lpstr>  Výživné</vt:lpstr>
      <vt:lpstr>Prezentace aplikace PowerPoint</vt:lpstr>
      <vt:lpstr>Bydliště dítěte</vt:lpstr>
      <vt:lpstr>Sdílené rodičovství</vt:lpstr>
      <vt:lpstr>Prezentace aplikace PowerPoint</vt:lpstr>
      <vt:lpstr>Rozpad rodiny znamená pro dítě změny</vt:lpstr>
      <vt:lpstr>Změna fyzické prostředí   v případě rozpadu rodiny se děti často stěhují (ekonomické důvody, sociální vazby  rodiče, noví partneři) se změnou prostředí může docházet k přetrhání významných mimorodinných sociálních vazeb, nebo naopak nutnosti navazovat nové vztahy v situaci, kdy se dítě spíše přirozeně odtahuje od sociálních kontaktů (nová škola, nové kroužky)    Změny v individuálních schopnostech/projevech rodičů  Je možné, že budete rozpadem vašeho partnerského vztahu emocionálně ovlivněni, což oslabuje vaši schopnost a kapacitu reagovat a uspokojovat emocionální potřeby  vašeho dítěte.  S rozpadem vašeho partnerského vztahu mohou souviset vaše ekonomické, sociální, pracovní obtíže, které snižují/ovlivňují vaši kapacitu pečovat o dítě.  V případě, kdy navážete nový partnerský vztah, může se vaše dítě cítit ohroženo, odsunuto, může si připadat nepatřičně, neloajálně vůči druhému rodiči, atp. (a na rozdíl od „zamilovaného“ rodiče nesdílí nadšení pro novou a otevřenou budoucnost v novém vztahu, ale strach ze ztráty známého).   </vt:lpstr>
      <vt:lpstr>Pro zvládnutí rozpadu rodičovského vztahu potřebujete dovednosti</vt:lpstr>
      <vt:lpstr>Specifické rodičovské dovednosti v situaci rozpadu partnerského vztahu/rozvodu manželství rodičů</vt:lpstr>
      <vt:lpstr>Prezentace aplikace PowerPoint</vt:lpstr>
      <vt:lpstr>Co děti v situaci rozpadu rodiny potřebují?</vt:lpstr>
      <vt:lpstr>JAK Z TOHO VEN? Jak komunikovat a jednat? Obchodní partnerství…..</vt:lpstr>
      <vt:lpstr> Komunikační tipy </vt:lpstr>
      <vt:lpstr>Popouzení dítěte proti rodiči projev narušených rodičovských kompetencí</vt:lpstr>
      <vt:lpstr>Jak se tvoří vztah mezi dítětem a rodičem</vt:lpstr>
      <vt:lpstr>Dva domovy</vt:lpstr>
      <vt:lpstr>Jak vytvořit dětem dva domovy</vt:lpstr>
      <vt:lpstr>Obecná doporučení</vt:lpstr>
      <vt:lpstr>Paralelní rodičovství</vt:lpstr>
      <vt:lpstr>Sdílené rodičovství               Paralelní rodičovství</vt:lpstr>
      <vt:lpstr>Typy pro úspěšné paralelní rodičovství z pohledu rodičů:</vt:lpstr>
      <vt:lpstr>Techniky, nástroje, postupy:</vt:lpstr>
      <vt:lpstr>Hlavní výhody paralelního rodičovství pro děti: </vt:lpstr>
      <vt:lpstr>Nevýhody paralelního rodičovství:</vt:lpstr>
      <vt:lpstr>Rodičovství s vysokým stupněm konfliktu</vt:lpstr>
      <vt:lpstr>Rodičovství s vysokým stupněm konfliktu</vt:lpstr>
      <vt:lpstr>Rodičovský plán</vt:lpstr>
      <vt:lpstr>Participace dítěte – proč dítě zapojovat do řešení porozvodové situace </vt:lpstr>
      <vt:lpstr>    Kdy a jak s dětmi mluvit</vt:lpstr>
      <vt:lpstr>Noví partneři</vt:lpstr>
      <vt:lpstr>Prezentace aplikace PowerPoint</vt:lpstr>
      <vt:lpstr>Rodina jako sociální děloha.</vt:lpstr>
      <vt:lpstr>Rodina jako sociální děloha</vt:lpstr>
      <vt:lpstr>MEDIACE</vt:lpstr>
      <vt:lpstr>Výhody mediace</vt:lpstr>
      <vt:lpstr>Jak probíhá mediace</vt:lpstr>
      <vt:lpstr>Terapie pro rodiče nebo dítě</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Edukační seminář pro rodiče</dc:title>
  <dc:creator>Tomáš Bergner</dc:creator>
  <cp:lastModifiedBy>Obořil Duta Lenka Mgr.</cp:lastModifiedBy>
  <cp:revision>169</cp:revision>
  <cp:lastPrinted>2021-07-27T07:24:12Z</cp:lastPrinted>
  <dcterms:created xsi:type="dcterms:W3CDTF">2020-03-08T14:46:46Z</dcterms:created>
  <dcterms:modified xsi:type="dcterms:W3CDTF">2026-01-12T09:22:32Z</dcterms:modified>
</cp:coreProperties>
</file>